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0"/>
  </p:notes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Roboto Mono" charset="1" panose="00000000000000000000"/>
      <p:regular r:id="rId22"/>
    </p:embeddedFont>
    <p:embeddedFont>
      <p:font typeface="Roboto Mono Bold" charset="1" panose="00000000000000000000"/>
      <p:regular r:id="rId23"/>
    </p:embeddedFont>
    <p:embeddedFont>
      <p:font typeface="Roboto Mono Italics" charset="1" panose="00000000000000000000"/>
      <p:regular r:id="rId24"/>
    </p:embeddedFont>
    <p:embeddedFont>
      <p:font typeface="Roboto Mono Bold Italics" charset="1" panose="00000000000000000000"/>
      <p:regular r:id="rId25"/>
    </p:embeddedFont>
    <p:embeddedFont>
      <p:font typeface="Roboto Mono Thin" charset="1" panose="00000000000000000000"/>
      <p:regular r:id="rId26"/>
    </p:embeddedFont>
    <p:embeddedFont>
      <p:font typeface="Roboto Mono Thin Italics" charset="1" panose="00000000000000000000"/>
      <p:regular r:id="rId27"/>
    </p:embeddedFont>
    <p:embeddedFont>
      <p:font typeface="Roboto Mono Light" charset="1" panose="00000000000000000000"/>
      <p:regular r:id="rId28"/>
    </p:embeddedFont>
    <p:embeddedFont>
      <p:font typeface="Roboto Mono Light Italics" charset="1" panose="00000000000000000000"/>
      <p:regular r:id="rId29"/>
    </p:embeddedFont>
    <p:embeddedFont>
      <p:font typeface="Roboto Mono Medium" charset="1" panose="00000000000000000000"/>
      <p:regular r:id="rId30"/>
    </p:embeddedFont>
    <p:embeddedFont>
      <p:font typeface="Roboto Mono Medium Italics" charset="1" panose="00000000000000000000"/>
      <p:regular r:id="rId31"/>
    </p:embeddedFont>
    <p:embeddedFont>
      <p:font typeface="Muli" charset="1" panose="00000500000000000000"/>
      <p:regular r:id="rId32"/>
    </p:embeddedFont>
    <p:embeddedFont>
      <p:font typeface="Muli Bold" charset="1" panose="00000800000000000000"/>
      <p:regular r:id="rId33"/>
    </p:embeddedFont>
    <p:embeddedFont>
      <p:font typeface="Muli Italics" charset="1" panose="00000500000000000000"/>
      <p:regular r:id="rId34"/>
    </p:embeddedFont>
    <p:embeddedFont>
      <p:font typeface="Muli Bold Italics" charset="1" panose="00000800000000000000"/>
      <p:regular r:id="rId35"/>
    </p:embeddedFont>
    <p:embeddedFont>
      <p:font typeface="Muli Extra-Light" charset="1" panose="00000300000000000000"/>
      <p:regular r:id="rId36"/>
    </p:embeddedFont>
    <p:embeddedFont>
      <p:font typeface="Muli Extra-Light Italics" charset="1" panose="00000300000000000000"/>
      <p:regular r:id="rId37"/>
    </p:embeddedFont>
    <p:embeddedFont>
      <p:font typeface="Muli Light" charset="1" panose="00000400000000000000"/>
      <p:regular r:id="rId38"/>
    </p:embeddedFont>
    <p:embeddedFont>
      <p:font typeface="Muli Light Italics" charset="1" panose="00000400000000000000"/>
      <p:regular r:id="rId39"/>
    </p:embeddedFont>
    <p:embeddedFont>
      <p:font typeface="Muli Semi-Bold" charset="1" panose="00000700000000000000"/>
      <p:regular r:id="rId40"/>
    </p:embeddedFont>
    <p:embeddedFont>
      <p:font typeface="Muli Semi-Bold Italics" charset="1" panose="00000700000000000000"/>
      <p:regular r:id="rId41"/>
    </p:embeddedFont>
    <p:embeddedFont>
      <p:font typeface="Muli Ultra-Bold" charset="1" panose="00000900000000000000"/>
      <p:regular r:id="rId42"/>
    </p:embeddedFont>
    <p:embeddedFont>
      <p:font typeface="Muli Ultra-Bold Italics" charset="1" panose="00000900000000000000"/>
      <p:regular r:id="rId43"/>
    </p:embeddedFont>
    <p:embeddedFont>
      <p:font typeface="Muli Heavy" charset="1" panose="00000A00000000000000"/>
      <p:regular r:id="rId44"/>
    </p:embeddedFont>
    <p:embeddedFont>
      <p:font typeface="Muli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78" Target="slides/slide33.xml" Type="http://schemas.openxmlformats.org/officeDocument/2006/relationships/slide"/><Relationship Id="rId79" Target="slides/slide34.xml" Type="http://schemas.openxmlformats.org/officeDocument/2006/relationships/slide"/><Relationship Id="rId8" Target="fonts/font8.fntdata" Type="http://schemas.openxmlformats.org/officeDocument/2006/relationships/font"/><Relationship Id="rId80" Target="notesMasters/notesMaster1.xml" Type="http://schemas.openxmlformats.org/officeDocument/2006/relationships/notesMaster"/><Relationship Id="rId81" Target="theme/theme2.xml" Type="http://schemas.openxmlformats.org/officeDocument/2006/relationships/theme"/><Relationship Id="rId82" Target="notesSlides/notesSlide1.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https://towardsdatascience.com/predicting-my-next-workout-with-machine-learning-part-1-2fdb07f9ded2"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97" b="-34263"/>
            </a:stretch>
          </a:blipFill>
        </p:spPr>
      </p:sp>
      <p:sp>
        <p:nvSpPr>
          <p:cNvPr name="TextBox 3" id="3"/>
          <p:cNvSpPr txBox="true"/>
          <p:nvPr/>
        </p:nvSpPr>
        <p:spPr>
          <a:xfrm rot="0">
            <a:off x="2431896" y="1241389"/>
            <a:ext cx="13424209" cy="7227845"/>
          </a:xfrm>
          <a:prstGeom prst="rect">
            <a:avLst/>
          </a:prstGeom>
        </p:spPr>
        <p:txBody>
          <a:bodyPr anchor="t" rtlCol="false" tIns="0" lIns="0" bIns="0" rIns="0">
            <a:spAutoFit/>
          </a:bodyPr>
          <a:lstStyle/>
          <a:p>
            <a:pPr algn="ctr">
              <a:lnSpc>
                <a:spcPts val="19314"/>
              </a:lnSpc>
            </a:pPr>
            <a:r>
              <a:rPr lang="en-US" sz="13795">
                <a:solidFill>
                  <a:srgbClr val="FFFFFF"/>
                </a:solidFill>
                <a:latin typeface="Muli Heavy"/>
              </a:rPr>
              <a:t>YouFit</a:t>
            </a:r>
          </a:p>
          <a:p>
            <a:pPr algn="ctr">
              <a:lnSpc>
                <a:spcPts val="19314"/>
              </a:lnSpc>
              <a:spcBef>
                <a:spcPct val="0"/>
              </a:spcBef>
            </a:pPr>
            <a:r>
              <a:rPr lang="en-US" sz="13795">
                <a:solidFill>
                  <a:srgbClr val="FFFFFF"/>
                </a:solidFill>
                <a:latin typeface="Muli Heavy"/>
              </a:rPr>
              <a:t>Your Fitness Companion</a:t>
            </a:r>
          </a:p>
        </p:txBody>
      </p:sp>
      <p:sp>
        <p:nvSpPr>
          <p:cNvPr name="Freeform 4" id="4"/>
          <p:cNvSpPr/>
          <p:nvPr/>
        </p:nvSpPr>
        <p:spPr>
          <a:xfrm flipH="false" flipV="false" rot="0">
            <a:off x="8710153" y="1028700"/>
            <a:ext cx="867695" cy="958779"/>
          </a:xfrm>
          <a:custGeom>
            <a:avLst/>
            <a:gdLst/>
            <a:ahLst/>
            <a:cxnLst/>
            <a:rect r="r" b="b" t="t" l="l"/>
            <a:pathLst>
              <a:path h="958779" w="867695">
                <a:moveTo>
                  <a:pt x="0" y="0"/>
                </a:moveTo>
                <a:lnTo>
                  <a:pt x="867694" y="0"/>
                </a:lnTo>
                <a:lnTo>
                  <a:pt x="867694" y="958779"/>
                </a:lnTo>
                <a:lnTo>
                  <a:pt x="0" y="958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208324" y="8753823"/>
            <a:ext cx="11871352" cy="504477"/>
          </a:xfrm>
          <a:prstGeom prst="rect">
            <a:avLst/>
          </a:prstGeom>
        </p:spPr>
        <p:txBody>
          <a:bodyPr anchor="t" rtlCol="false" tIns="0" lIns="0" bIns="0" rIns="0">
            <a:spAutoFit/>
          </a:bodyPr>
          <a:lstStyle/>
          <a:p>
            <a:pPr algn="ctr">
              <a:lnSpc>
                <a:spcPts val="4199"/>
              </a:lnSpc>
              <a:spcBef>
                <a:spcPct val="0"/>
              </a:spcBef>
            </a:pPr>
            <a:r>
              <a:rPr lang="en-US" sz="2999" spc="-29" u="sng">
                <a:solidFill>
                  <a:srgbClr val="FFFFFF"/>
                </a:solidFill>
                <a:latin typeface="Roboto Mono"/>
              </a:rPr>
              <a:t>Machine learning model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97" b="-34263"/>
            </a:stretch>
          </a:blipFill>
        </p:spPr>
      </p:sp>
      <p:sp>
        <p:nvSpPr>
          <p:cNvPr name="Freeform 3" id="3"/>
          <p:cNvSpPr/>
          <p:nvPr/>
        </p:nvSpPr>
        <p:spPr>
          <a:xfrm flipH="false" flipV="false" rot="0">
            <a:off x="546178" y="2873632"/>
            <a:ext cx="8253239" cy="4539736"/>
          </a:xfrm>
          <a:custGeom>
            <a:avLst/>
            <a:gdLst/>
            <a:ahLst/>
            <a:cxnLst/>
            <a:rect r="r" b="b" t="t" l="l"/>
            <a:pathLst>
              <a:path h="4539736" w="8253239">
                <a:moveTo>
                  <a:pt x="0" y="0"/>
                </a:moveTo>
                <a:lnTo>
                  <a:pt x="8253239" y="0"/>
                </a:lnTo>
                <a:lnTo>
                  <a:pt x="8253239" y="4539736"/>
                </a:lnTo>
                <a:lnTo>
                  <a:pt x="0" y="4539736"/>
                </a:lnTo>
                <a:lnTo>
                  <a:pt x="0" y="0"/>
                </a:lnTo>
                <a:close/>
              </a:path>
            </a:pathLst>
          </a:custGeom>
          <a:blipFill>
            <a:blip r:embed="rId3"/>
            <a:stretch>
              <a:fillRect l="0" t="0" r="0" b="0"/>
            </a:stretch>
          </a:blipFill>
        </p:spPr>
      </p:sp>
      <p:sp>
        <p:nvSpPr>
          <p:cNvPr name="Freeform 4" id="4"/>
          <p:cNvSpPr/>
          <p:nvPr/>
        </p:nvSpPr>
        <p:spPr>
          <a:xfrm flipH="false" flipV="false" rot="0">
            <a:off x="9144000" y="3352904"/>
            <a:ext cx="8792365" cy="3783804"/>
          </a:xfrm>
          <a:custGeom>
            <a:avLst/>
            <a:gdLst/>
            <a:ahLst/>
            <a:cxnLst/>
            <a:rect r="r" b="b" t="t" l="l"/>
            <a:pathLst>
              <a:path h="3783804" w="8792365">
                <a:moveTo>
                  <a:pt x="0" y="0"/>
                </a:moveTo>
                <a:lnTo>
                  <a:pt x="8792365" y="0"/>
                </a:lnTo>
                <a:lnTo>
                  <a:pt x="8792365" y="3783803"/>
                </a:lnTo>
                <a:lnTo>
                  <a:pt x="0" y="3783803"/>
                </a:lnTo>
                <a:lnTo>
                  <a:pt x="0" y="0"/>
                </a:lnTo>
                <a:close/>
              </a:path>
            </a:pathLst>
          </a:custGeom>
          <a:blipFill>
            <a:blip r:embed="rId4"/>
            <a:stretch>
              <a:fillRect l="0" t="0" r="0" b="0"/>
            </a:stretch>
          </a:blipFill>
        </p:spPr>
      </p:sp>
      <p:sp>
        <p:nvSpPr>
          <p:cNvPr name="TextBox 5" id="5"/>
          <p:cNvSpPr txBox="true"/>
          <p:nvPr/>
        </p:nvSpPr>
        <p:spPr>
          <a:xfrm rot="0">
            <a:off x="546178" y="580800"/>
            <a:ext cx="967015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Description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28700" y="2720521"/>
            <a:ext cx="6564583" cy="4559542"/>
          </a:xfrm>
          <a:custGeom>
            <a:avLst/>
            <a:gdLst/>
            <a:ahLst/>
            <a:cxnLst/>
            <a:rect r="r" b="b" t="t" l="l"/>
            <a:pathLst>
              <a:path h="4559542" w="6564583">
                <a:moveTo>
                  <a:pt x="0" y="0"/>
                </a:moveTo>
                <a:lnTo>
                  <a:pt x="6564583" y="0"/>
                </a:lnTo>
                <a:lnTo>
                  <a:pt x="6564583" y="4559542"/>
                </a:lnTo>
                <a:lnTo>
                  <a:pt x="0" y="4559542"/>
                </a:lnTo>
                <a:lnTo>
                  <a:pt x="0" y="0"/>
                </a:lnTo>
                <a:close/>
              </a:path>
            </a:pathLst>
          </a:custGeom>
          <a:blipFill>
            <a:blip r:embed="rId3"/>
            <a:stretch>
              <a:fillRect l="0" t="0" r="0" b="0"/>
            </a:stretch>
          </a:blipFill>
        </p:spPr>
      </p:sp>
      <p:sp>
        <p:nvSpPr>
          <p:cNvPr name="Freeform 4" id="4"/>
          <p:cNvSpPr/>
          <p:nvPr/>
        </p:nvSpPr>
        <p:spPr>
          <a:xfrm flipH="false" flipV="false" rot="0">
            <a:off x="7908377" y="5569793"/>
            <a:ext cx="7777908" cy="4470480"/>
          </a:xfrm>
          <a:custGeom>
            <a:avLst/>
            <a:gdLst/>
            <a:ahLst/>
            <a:cxnLst/>
            <a:rect r="r" b="b" t="t" l="l"/>
            <a:pathLst>
              <a:path h="4470480" w="7777908">
                <a:moveTo>
                  <a:pt x="0" y="0"/>
                </a:moveTo>
                <a:lnTo>
                  <a:pt x="7777908" y="0"/>
                </a:lnTo>
                <a:lnTo>
                  <a:pt x="7777908" y="4470480"/>
                </a:lnTo>
                <a:lnTo>
                  <a:pt x="0" y="4470480"/>
                </a:lnTo>
                <a:lnTo>
                  <a:pt x="0" y="0"/>
                </a:lnTo>
                <a:close/>
              </a:path>
            </a:pathLst>
          </a:custGeom>
          <a:blipFill>
            <a:blip r:embed="rId4"/>
            <a:stretch>
              <a:fillRect l="0" t="0" r="0" b="0"/>
            </a:stretch>
          </a:blipFill>
        </p:spPr>
      </p:sp>
      <p:sp>
        <p:nvSpPr>
          <p:cNvPr name="Freeform 5" id="5"/>
          <p:cNvSpPr/>
          <p:nvPr/>
        </p:nvSpPr>
        <p:spPr>
          <a:xfrm flipH="false" flipV="false" rot="0">
            <a:off x="10017520" y="1447208"/>
            <a:ext cx="7241780" cy="3553083"/>
          </a:xfrm>
          <a:custGeom>
            <a:avLst/>
            <a:gdLst/>
            <a:ahLst/>
            <a:cxnLst/>
            <a:rect r="r" b="b" t="t" l="l"/>
            <a:pathLst>
              <a:path h="3553083" w="7241780">
                <a:moveTo>
                  <a:pt x="0" y="0"/>
                </a:moveTo>
                <a:lnTo>
                  <a:pt x="7241780" y="0"/>
                </a:lnTo>
                <a:lnTo>
                  <a:pt x="7241780" y="3553084"/>
                </a:lnTo>
                <a:lnTo>
                  <a:pt x="0" y="3553084"/>
                </a:lnTo>
                <a:lnTo>
                  <a:pt x="0" y="0"/>
                </a:lnTo>
                <a:close/>
              </a:path>
            </a:pathLst>
          </a:custGeom>
          <a:blipFill>
            <a:blip r:embed="rId5"/>
            <a:stretch>
              <a:fillRect l="0" t="0" r="0" b="0"/>
            </a:stretch>
          </a:blipFill>
        </p:spPr>
      </p:sp>
      <p:sp>
        <p:nvSpPr>
          <p:cNvPr name="TextBox 6" id="6"/>
          <p:cNvSpPr txBox="true"/>
          <p:nvPr/>
        </p:nvSpPr>
        <p:spPr>
          <a:xfrm rot="0">
            <a:off x="122231" y="23872"/>
            <a:ext cx="926504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97" b="-34263"/>
            </a:stretch>
          </a:blipFill>
        </p:spPr>
      </p:sp>
      <p:sp>
        <p:nvSpPr>
          <p:cNvPr name="Freeform 3" id="3"/>
          <p:cNvSpPr/>
          <p:nvPr/>
        </p:nvSpPr>
        <p:spPr>
          <a:xfrm flipH="false" flipV="false" rot="0">
            <a:off x="457555" y="1421374"/>
            <a:ext cx="10399731" cy="5027811"/>
          </a:xfrm>
          <a:custGeom>
            <a:avLst/>
            <a:gdLst/>
            <a:ahLst/>
            <a:cxnLst/>
            <a:rect r="r" b="b" t="t" l="l"/>
            <a:pathLst>
              <a:path h="5027811" w="10399731">
                <a:moveTo>
                  <a:pt x="0" y="0"/>
                </a:moveTo>
                <a:lnTo>
                  <a:pt x="10399732" y="0"/>
                </a:lnTo>
                <a:lnTo>
                  <a:pt x="10399732" y="5027811"/>
                </a:lnTo>
                <a:lnTo>
                  <a:pt x="0" y="5027811"/>
                </a:lnTo>
                <a:lnTo>
                  <a:pt x="0" y="0"/>
                </a:lnTo>
                <a:close/>
              </a:path>
            </a:pathLst>
          </a:custGeom>
          <a:blipFill>
            <a:blip r:embed="rId3"/>
            <a:stretch>
              <a:fillRect l="0" t="0" r="0" b="0"/>
            </a:stretch>
          </a:blipFill>
        </p:spPr>
      </p:sp>
      <p:sp>
        <p:nvSpPr>
          <p:cNvPr name="Freeform 4" id="4"/>
          <p:cNvSpPr/>
          <p:nvPr/>
        </p:nvSpPr>
        <p:spPr>
          <a:xfrm flipH="false" flipV="false" rot="0">
            <a:off x="11560277" y="2031232"/>
            <a:ext cx="5153157" cy="1904048"/>
          </a:xfrm>
          <a:custGeom>
            <a:avLst/>
            <a:gdLst/>
            <a:ahLst/>
            <a:cxnLst/>
            <a:rect r="r" b="b" t="t" l="l"/>
            <a:pathLst>
              <a:path h="1904048" w="5153157">
                <a:moveTo>
                  <a:pt x="0" y="0"/>
                </a:moveTo>
                <a:lnTo>
                  <a:pt x="5153156" y="0"/>
                </a:lnTo>
                <a:lnTo>
                  <a:pt x="5153156" y="1904048"/>
                </a:lnTo>
                <a:lnTo>
                  <a:pt x="0" y="1904048"/>
                </a:lnTo>
                <a:lnTo>
                  <a:pt x="0" y="0"/>
                </a:lnTo>
                <a:close/>
              </a:path>
            </a:pathLst>
          </a:custGeom>
          <a:blipFill>
            <a:blip r:embed="rId4"/>
            <a:stretch>
              <a:fillRect l="0" t="0" r="0" b="0"/>
            </a:stretch>
          </a:blipFill>
        </p:spPr>
      </p:sp>
      <p:sp>
        <p:nvSpPr>
          <p:cNvPr name="Freeform 5" id="5"/>
          <p:cNvSpPr/>
          <p:nvPr/>
        </p:nvSpPr>
        <p:spPr>
          <a:xfrm flipH="false" flipV="false" rot="0">
            <a:off x="11244257" y="7054304"/>
            <a:ext cx="5469176" cy="2203996"/>
          </a:xfrm>
          <a:custGeom>
            <a:avLst/>
            <a:gdLst/>
            <a:ahLst/>
            <a:cxnLst/>
            <a:rect r="r" b="b" t="t" l="l"/>
            <a:pathLst>
              <a:path h="2203996" w="5469176">
                <a:moveTo>
                  <a:pt x="0" y="0"/>
                </a:moveTo>
                <a:lnTo>
                  <a:pt x="5469176" y="0"/>
                </a:lnTo>
                <a:lnTo>
                  <a:pt x="5469176" y="2203996"/>
                </a:lnTo>
                <a:lnTo>
                  <a:pt x="0" y="2203996"/>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116483" y="6248842"/>
            <a:ext cx="8115300" cy="2770778"/>
          </a:xfrm>
          <a:custGeom>
            <a:avLst/>
            <a:gdLst/>
            <a:ahLst/>
            <a:cxnLst/>
            <a:rect r="r" b="b" t="t" l="l"/>
            <a:pathLst>
              <a:path h="2770778" w="8115300">
                <a:moveTo>
                  <a:pt x="0" y="0"/>
                </a:moveTo>
                <a:lnTo>
                  <a:pt x="8115300" y="0"/>
                </a:lnTo>
                <a:lnTo>
                  <a:pt x="8115300" y="2770777"/>
                </a:lnTo>
                <a:lnTo>
                  <a:pt x="0" y="2770777"/>
                </a:lnTo>
                <a:lnTo>
                  <a:pt x="0" y="0"/>
                </a:lnTo>
                <a:close/>
              </a:path>
            </a:pathLst>
          </a:custGeom>
          <a:blipFill>
            <a:blip r:embed="rId3"/>
            <a:stretch>
              <a:fillRect l="0" t="0" r="0" b="0"/>
            </a:stretch>
          </a:blipFill>
        </p:spPr>
      </p:sp>
      <p:sp>
        <p:nvSpPr>
          <p:cNvPr name="Freeform 4" id="4"/>
          <p:cNvSpPr/>
          <p:nvPr/>
        </p:nvSpPr>
        <p:spPr>
          <a:xfrm flipH="false" flipV="false" rot="0">
            <a:off x="11917715" y="2166845"/>
            <a:ext cx="5590351" cy="2015127"/>
          </a:xfrm>
          <a:custGeom>
            <a:avLst/>
            <a:gdLst/>
            <a:ahLst/>
            <a:cxnLst/>
            <a:rect r="r" b="b" t="t" l="l"/>
            <a:pathLst>
              <a:path h="2015127" w="5590351">
                <a:moveTo>
                  <a:pt x="0" y="0"/>
                </a:moveTo>
                <a:lnTo>
                  <a:pt x="5590351" y="0"/>
                </a:lnTo>
                <a:lnTo>
                  <a:pt x="5590351" y="2015127"/>
                </a:lnTo>
                <a:lnTo>
                  <a:pt x="0" y="2015127"/>
                </a:lnTo>
                <a:lnTo>
                  <a:pt x="0" y="0"/>
                </a:lnTo>
                <a:close/>
              </a:path>
            </a:pathLst>
          </a:custGeom>
          <a:blipFill>
            <a:blip r:embed="rId4"/>
            <a:stretch>
              <a:fillRect l="0" t="0" r="0" b="0"/>
            </a:stretch>
          </a:blipFill>
        </p:spPr>
      </p:sp>
      <p:sp>
        <p:nvSpPr>
          <p:cNvPr name="TextBox 5" id="5"/>
          <p:cNvSpPr txBox="true"/>
          <p:nvPr/>
        </p:nvSpPr>
        <p:spPr>
          <a:xfrm rot="0">
            <a:off x="0" y="2503498"/>
            <a:ext cx="11334815" cy="3218954"/>
          </a:xfrm>
          <a:prstGeom prst="rect">
            <a:avLst/>
          </a:prstGeom>
        </p:spPr>
        <p:txBody>
          <a:bodyPr anchor="t" rtlCol="false" tIns="0" lIns="0" bIns="0" rIns="0">
            <a:spAutoFit/>
          </a:bodyPr>
          <a:lstStyle/>
          <a:p>
            <a:pPr algn="ctr">
              <a:lnSpc>
                <a:spcPts val="5157"/>
              </a:lnSpc>
            </a:pPr>
            <a:r>
              <a:rPr lang="en-US" sz="3684">
                <a:solidFill>
                  <a:srgbClr val="FFFFFF"/>
                </a:solidFill>
                <a:latin typeface="Canva Sans Bold"/>
              </a:rPr>
              <a:t>The best model that can be implemented here based on the attributes used, is multiple linear regression, since we use numerical values like calories and step count to predict heart points.</a:t>
            </a:r>
          </a:p>
          <a:p>
            <a:pPr algn="ctr">
              <a:lnSpc>
                <a:spcPts val="5157"/>
              </a:lnSpc>
              <a:spcBef>
                <a:spcPct val="0"/>
              </a:spcBef>
            </a:pPr>
            <a:r>
              <a:rPr lang="en-US" sz="3684">
                <a:solidFill>
                  <a:srgbClr val="FFFFFF"/>
                </a:solidFill>
                <a:latin typeface="Canva Sans Bold"/>
              </a:rPr>
              <a:t>Lasso and ridge is also implemented.</a:t>
            </a:r>
          </a:p>
        </p:txBody>
      </p:sp>
      <p:sp>
        <p:nvSpPr>
          <p:cNvPr name="Freeform 6" id="6"/>
          <p:cNvSpPr/>
          <p:nvPr/>
        </p:nvSpPr>
        <p:spPr>
          <a:xfrm flipH="false" flipV="false" rot="0">
            <a:off x="11917715" y="5813358"/>
            <a:ext cx="5717036" cy="2059553"/>
          </a:xfrm>
          <a:custGeom>
            <a:avLst/>
            <a:gdLst/>
            <a:ahLst/>
            <a:cxnLst/>
            <a:rect r="r" b="b" t="t" l="l"/>
            <a:pathLst>
              <a:path h="2059553" w="5717036">
                <a:moveTo>
                  <a:pt x="0" y="0"/>
                </a:moveTo>
                <a:lnTo>
                  <a:pt x="5717036" y="0"/>
                </a:lnTo>
                <a:lnTo>
                  <a:pt x="5717036" y="2059553"/>
                </a:lnTo>
                <a:lnTo>
                  <a:pt x="0" y="2059553"/>
                </a:lnTo>
                <a:lnTo>
                  <a:pt x="0" y="0"/>
                </a:lnTo>
                <a:close/>
              </a:path>
            </a:pathLst>
          </a:custGeom>
          <a:blipFill>
            <a:blip r:embed="rId5"/>
            <a:stretch>
              <a:fillRect l="0" t="0" r="0" b="0"/>
            </a:stretch>
          </a:blipFill>
        </p:spPr>
      </p:sp>
      <p:sp>
        <p:nvSpPr>
          <p:cNvPr name="TextBox 7" id="7"/>
          <p:cNvSpPr txBox="true"/>
          <p:nvPr/>
        </p:nvSpPr>
        <p:spPr>
          <a:xfrm rot="0">
            <a:off x="536748" y="477239"/>
            <a:ext cx="927477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Selection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78629" y="2327418"/>
            <a:ext cx="8192563" cy="2117872"/>
          </a:xfrm>
          <a:custGeom>
            <a:avLst/>
            <a:gdLst/>
            <a:ahLst/>
            <a:cxnLst/>
            <a:rect r="r" b="b" t="t" l="l"/>
            <a:pathLst>
              <a:path h="2117872" w="8192563">
                <a:moveTo>
                  <a:pt x="0" y="0"/>
                </a:moveTo>
                <a:lnTo>
                  <a:pt x="8192564" y="0"/>
                </a:lnTo>
                <a:lnTo>
                  <a:pt x="8192564" y="2117872"/>
                </a:lnTo>
                <a:lnTo>
                  <a:pt x="0" y="2117872"/>
                </a:lnTo>
                <a:lnTo>
                  <a:pt x="0" y="0"/>
                </a:lnTo>
                <a:close/>
              </a:path>
            </a:pathLst>
          </a:custGeom>
          <a:blipFill>
            <a:blip r:embed="rId3"/>
            <a:stretch>
              <a:fillRect l="-1580" t="0" r="-1580" b="0"/>
            </a:stretch>
          </a:blipFill>
        </p:spPr>
      </p:sp>
      <p:sp>
        <p:nvSpPr>
          <p:cNvPr name="Freeform 4" id="4"/>
          <p:cNvSpPr/>
          <p:nvPr/>
        </p:nvSpPr>
        <p:spPr>
          <a:xfrm flipH="false" flipV="false" rot="0">
            <a:off x="9144000" y="3324095"/>
            <a:ext cx="7390726" cy="6177979"/>
          </a:xfrm>
          <a:custGeom>
            <a:avLst/>
            <a:gdLst/>
            <a:ahLst/>
            <a:cxnLst/>
            <a:rect r="r" b="b" t="t" l="l"/>
            <a:pathLst>
              <a:path h="6177979" w="7390726">
                <a:moveTo>
                  <a:pt x="0" y="0"/>
                </a:moveTo>
                <a:lnTo>
                  <a:pt x="7390726" y="0"/>
                </a:lnTo>
                <a:lnTo>
                  <a:pt x="7390726" y="6177979"/>
                </a:lnTo>
                <a:lnTo>
                  <a:pt x="0" y="6177979"/>
                </a:lnTo>
                <a:lnTo>
                  <a:pt x="0" y="0"/>
                </a:lnTo>
                <a:close/>
              </a:path>
            </a:pathLst>
          </a:custGeom>
          <a:blipFill>
            <a:blip r:embed="rId4"/>
            <a:stretch>
              <a:fillRect l="0" t="0" r="0" b="0"/>
            </a:stretch>
          </a:blipFill>
        </p:spPr>
      </p:sp>
      <p:sp>
        <p:nvSpPr>
          <p:cNvPr name="TextBox 5" id="5"/>
          <p:cNvSpPr txBox="true"/>
          <p:nvPr/>
        </p:nvSpPr>
        <p:spPr>
          <a:xfrm rot="0">
            <a:off x="20413" y="477239"/>
            <a:ext cx="1030743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552666" y="8008194"/>
            <a:ext cx="10366951" cy="1736386"/>
          </a:xfrm>
          <a:custGeom>
            <a:avLst/>
            <a:gdLst/>
            <a:ahLst/>
            <a:cxnLst/>
            <a:rect r="r" b="b" t="t" l="l"/>
            <a:pathLst>
              <a:path h="1736386" w="10366951">
                <a:moveTo>
                  <a:pt x="0" y="0"/>
                </a:moveTo>
                <a:lnTo>
                  <a:pt x="10366951" y="0"/>
                </a:lnTo>
                <a:lnTo>
                  <a:pt x="10366951" y="1736386"/>
                </a:lnTo>
                <a:lnTo>
                  <a:pt x="0" y="1736386"/>
                </a:lnTo>
                <a:lnTo>
                  <a:pt x="0" y="0"/>
                </a:lnTo>
                <a:close/>
              </a:path>
            </a:pathLst>
          </a:custGeom>
          <a:blipFill>
            <a:blip r:embed="rId3"/>
            <a:stretch>
              <a:fillRect l="0" t="-219436" r="0" b="0"/>
            </a:stretch>
          </a:blipFill>
        </p:spPr>
      </p:sp>
      <p:sp>
        <p:nvSpPr>
          <p:cNvPr name="Freeform 4" id="4"/>
          <p:cNvSpPr/>
          <p:nvPr/>
        </p:nvSpPr>
        <p:spPr>
          <a:xfrm flipH="false" flipV="false" rot="0">
            <a:off x="7552666" y="5687180"/>
            <a:ext cx="10366951" cy="1296490"/>
          </a:xfrm>
          <a:custGeom>
            <a:avLst/>
            <a:gdLst/>
            <a:ahLst/>
            <a:cxnLst/>
            <a:rect r="r" b="b" t="t" l="l"/>
            <a:pathLst>
              <a:path h="1296490" w="10366951">
                <a:moveTo>
                  <a:pt x="0" y="0"/>
                </a:moveTo>
                <a:lnTo>
                  <a:pt x="10366951" y="0"/>
                </a:lnTo>
                <a:lnTo>
                  <a:pt x="10366951" y="1296490"/>
                </a:lnTo>
                <a:lnTo>
                  <a:pt x="0" y="1296490"/>
                </a:lnTo>
                <a:lnTo>
                  <a:pt x="0" y="0"/>
                </a:lnTo>
                <a:close/>
              </a:path>
            </a:pathLst>
          </a:custGeom>
          <a:blipFill>
            <a:blip r:embed="rId4"/>
            <a:stretch>
              <a:fillRect l="-2046" t="-274257" r="-2046" b="0"/>
            </a:stretch>
          </a:blipFill>
        </p:spPr>
      </p:sp>
      <p:sp>
        <p:nvSpPr>
          <p:cNvPr name="Freeform 5" id="5"/>
          <p:cNvSpPr/>
          <p:nvPr/>
        </p:nvSpPr>
        <p:spPr>
          <a:xfrm flipH="false" flipV="false" rot="0">
            <a:off x="7552666" y="2293026"/>
            <a:ext cx="10366951" cy="2218119"/>
          </a:xfrm>
          <a:custGeom>
            <a:avLst/>
            <a:gdLst/>
            <a:ahLst/>
            <a:cxnLst/>
            <a:rect r="r" b="b" t="t" l="l"/>
            <a:pathLst>
              <a:path h="2218119" w="10366951">
                <a:moveTo>
                  <a:pt x="0" y="0"/>
                </a:moveTo>
                <a:lnTo>
                  <a:pt x="10366951" y="0"/>
                </a:lnTo>
                <a:lnTo>
                  <a:pt x="10366951" y="2218118"/>
                </a:lnTo>
                <a:lnTo>
                  <a:pt x="0" y="2218118"/>
                </a:lnTo>
                <a:lnTo>
                  <a:pt x="0" y="0"/>
                </a:lnTo>
                <a:close/>
              </a:path>
            </a:pathLst>
          </a:custGeom>
          <a:blipFill>
            <a:blip r:embed="rId5"/>
            <a:stretch>
              <a:fillRect l="0" t="0" r="0" b="0"/>
            </a:stretch>
          </a:blipFill>
        </p:spPr>
      </p:sp>
      <p:sp>
        <p:nvSpPr>
          <p:cNvPr name="TextBox 6" id="6"/>
          <p:cNvSpPr txBox="true"/>
          <p:nvPr/>
        </p:nvSpPr>
        <p:spPr>
          <a:xfrm rot="0">
            <a:off x="483288" y="339156"/>
            <a:ext cx="1110771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Evaluation Criteria </a:t>
            </a:r>
          </a:p>
        </p:txBody>
      </p:sp>
      <p:sp>
        <p:nvSpPr>
          <p:cNvPr name="TextBox 7" id="7"/>
          <p:cNvSpPr txBox="true"/>
          <p:nvPr/>
        </p:nvSpPr>
        <p:spPr>
          <a:xfrm rot="0">
            <a:off x="776672" y="3104863"/>
            <a:ext cx="5545619" cy="6802646"/>
          </a:xfrm>
          <a:prstGeom prst="rect">
            <a:avLst/>
          </a:prstGeom>
        </p:spPr>
        <p:txBody>
          <a:bodyPr anchor="t" rtlCol="false" tIns="0" lIns="0" bIns="0" rIns="0">
            <a:spAutoFit/>
          </a:bodyPr>
          <a:lstStyle/>
          <a:p>
            <a:pPr algn="ctr">
              <a:lnSpc>
                <a:spcPts val="4892"/>
              </a:lnSpc>
            </a:pPr>
            <a:r>
              <a:rPr lang="en-US" sz="3494">
                <a:solidFill>
                  <a:srgbClr val="FFFFFF"/>
                </a:solidFill>
                <a:latin typeface="Canva Sans Bold"/>
              </a:rPr>
              <a:t>Multiple linear regression</a:t>
            </a:r>
          </a:p>
          <a:p>
            <a:pPr algn="ctr">
              <a:lnSpc>
                <a:spcPts val="4892"/>
              </a:lnSpc>
            </a:pPr>
          </a:p>
          <a:p>
            <a:pPr algn="ctr">
              <a:lnSpc>
                <a:spcPts val="4892"/>
              </a:lnSpc>
            </a:pPr>
          </a:p>
          <a:p>
            <a:pPr algn="ctr">
              <a:lnSpc>
                <a:spcPts val="4892"/>
              </a:lnSpc>
            </a:pPr>
          </a:p>
          <a:p>
            <a:pPr algn="ctr">
              <a:lnSpc>
                <a:spcPts val="4892"/>
              </a:lnSpc>
            </a:pPr>
          </a:p>
          <a:p>
            <a:pPr algn="ctr">
              <a:lnSpc>
                <a:spcPts val="4892"/>
              </a:lnSpc>
            </a:pPr>
            <a:r>
              <a:rPr lang="en-US" sz="3494">
                <a:solidFill>
                  <a:srgbClr val="FFFFFF"/>
                </a:solidFill>
                <a:latin typeface="Canva Sans Bold"/>
              </a:rPr>
              <a:t>Lasso</a:t>
            </a:r>
          </a:p>
          <a:p>
            <a:pPr algn="ctr">
              <a:lnSpc>
                <a:spcPts val="4892"/>
              </a:lnSpc>
            </a:pPr>
          </a:p>
          <a:p>
            <a:pPr algn="ctr">
              <a:lnSpc>
                <a:spcPts val="4892"/>
              </a:lnSpc>
            </a:pPr>
          </a:p>
          <a:p>
            <a:pPr algn="ctr">
              <a:lnSpc>
                <a:spcPts val="4892"/>
              </a:lnSpc>
            </a:pPr>
          </a:p>
          <a:p>
            <a:pPr algn="ctr">
              <a:lnSpc>
                <a:spcPts val="4892"/>
              </a:lnSpc>
            </a:pPr>
            <a:r>
              <a:rPr lang="en-US" sz="3494">
                <a:solidFill>
                  <a:srgbClr val="FFFFFF"/>
                </a:solidFill>
                <a:latin typeface="Canva Sans Bold"/>
              </a:rPr>
              <a:t>Ridge</a:t>
            </a:r>
          </a:p>
          <a:p>
            <a:pPr algn="ctr">
              <a:lnSpc>
                <a:spcPts val="489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789489" y="4274503"/>
            <a:ext cx="470902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Model-2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51588" y="2351719"/>
            <a:ext cx="8213724" cy="2427773"/>
          </a:xfrm>
          <a:custGeom>
            <a:avLst/>
            <a:gdLst/>
            <a:ahLst/>
            <a:cxnLst/>
            <a:rect r="r" b="b" t="t" l="l"/>
            <a:pathLst>
              <a:path h="2427773" w="8213724">
                <a:moveTo>
                  <a:pt x="0" y="0"/>
                </a:moveTo>
                <a:lnTo>
                  <a:pt x="8213723" y="0"/>
                </a:lnTo>
                <a:lnTo>
                  <a:pt x="8213723" y="2427773"/>
                </a:lnTo>
                <a:lnTo>
                  <a:pt x="0" y="2427773"/>
                </a:lnTo>
                <a:lnTo>
                  <a:pt x="0" y="0"/>
                </a:lnTo>
                <a:close/>
              </a:path>
            </a:pathLst>
          </a:custGeom>
          <a:blipFill>
            <a:blip r:embed="rId3"/>
            <a:stretch>
              <a:fillRect l="0" t="0" r="0" b="0"/>
            </a:stretch>
          </a:blipFill>
        </p:spPr>
      </p:sp>
      <p:sp>
        <p:nvSpPr>
          <p:cNvPr name="Freeform 4" id="4"/>
          <p:cNvSpPr/>
          <p:nvPr/>
        </p:nvSpPr>
        <p:spPr>
          <a:xfrm flipH="false" flipV="false" rot="0">
            <a:off x="12284025" y="1673321"/>
            <a:ext cx="4975275" cy="6107662"/>
          </a:xfrm>
          <a:custGeom>
            <a:avLst/>
            <a:gdLst/>
            <a:ahLst/>
            <a:cxnLst/>
            <a:rect r="r" b="b" t="t" l="l"/>
            <a:pathLst>
              <a:path h="6107662" w="4975275">
                <a:moveTo>
                  <a:pt x="0" y="0"/>
                </a:moveTo>
                <a:lnTo>
                  <a:pt x="4975275" y="0"/>
                </a:lnTo>
                <a:lnTo>
                  <a:pt x="4975275" y="6107661"/>
                </a:lnTo>
                <a:lnTo>
                  <a:pt x="0" y="6107661"/>
                </a:lnTo>
                <a:lnTo>
                  <a:pt x="0" y="0"/>
                </a:lnTo>
                <a:close/>
              </a:path>
            </a:pathLst>
          </a:custGeom>
          <a:blipFill>
            <a:blip r:embed="rId4"/>
            <a:stretch>
              <a:fillRect l="0" t="0" r="0" b="0"/>
            </a:stretch>
          </a:blipFill>
        </p:spPr>
      </p:sp>
      <p:sp>
        <p:nvSpPr>
          <p:cNvPr name="Freeform 5" id="5"/>
          <p:cNvSpPr/>
          <p:nvPr/>
        </p:nvSpPr>
        <p:spPr>
          <a:xfrm flipH="false" flipV="false" rot="0">
            <a:off x="651588" y="5055717"/>
            <a:ext cx="6326602" cy="2271088"/>
          </a:xfrm>
          <a:custGeom>
            <a:avLst/>
            <a:gdLst/>
            <a:ahLst/>
            <a:cxnLst/>
            <a:rect r="r" b="b" t="t" l="l"/>
            <a:pathLst>
              <a:path h="2271088" w="6326602">
                <a:moveTo>
                  <a:pt x="0" y="0"/>
                </a:moveTo>
                <a:lnTo>
                  <a:pt x="6326602" y="0"/>
                </a:lnTo>
                <a:lnTo>
                  <a:pt x="6326602" y="2271088"/>
                </a:lnTo>
                <a:lnTo>
                  <a:pt x="0" y="2271088"/>
                </a:lnTo>
                <a:lnTo>
                  <a:pt x="0" y="0"/>
                </a:lnTo>
                <a:close/>
              </a:path>
            </a:pathLst>
          </a:custGeom>
          <a:blipFill>
            <a:blip r:embed="rId5"/>
            <a:stretch>
              <a:fillRect l="0" t="0" r="0" b="0"/>
            </a:stretch>
          </a:blipFill>
        </p:spPr>
      </p:sp>
      <p:sp>
        <p:nvSpPr>
          <p:cNvPr name="Freeform 6" id="6"/>
          <p:cNvSpPr/>
          <p:nvPr/>
        </p:nvSpPr>
        <p:spPr>
          <a:xfrm flipH="false" flipV="false" rot="0">
            <a:off x="651588" y="7603030"/>
            <a:ext cx="4318796" cy="2377961"/>
          </a:xfrm>
          <a:custGeom>
            <a:avLst/>
            <a:gdLst/>
            <a:ahLst/>
            <a:cxnLst/>
            <a:rect r="r" b="b" t="t" l="l"/>
            <a:pathLst>
              <a:path h="2377961" w="4318796">
                <a:moveTo>
                  <a:pt x="0" y="0"/>
                </a:moveTo>
                <a:lnTo>
                  <a:pt x="4318796" y="0"/>
                </a:lnTo>
                <a:lnTo>
                  <a:pt x="4318796" y="2377961"/>
                </a:lnTo>
                <a:lnTo>
                  <a:pt x="0" y="2377961"/>
                </a:lnTo>
                <a:lnTo>
                  <a:pt x="0" y="0"/>
                </a:lnTo>
                <a:close/>
              </a:path>
            </a:pathLst>
          </a:custGeom>
          <a:blipFill>
            <a:blip r:embed="rId6"/>
            <a:stretch>
              <a:fillRect l="0" t="0" r="0" b="0"/>
            </a:stretch>
          </a:blipFill>
        </p:spPr>
      </p:sp>
      <p:sp>
        <p:nvSpPr>
          <p:cNvPr name="Freeform 7" id="7"/>
          <p:cNvSpPr/>
          <p:nvPr/>
        </p:nvSpPr>
        <p:spPr>
          <a:xfrm flipH="false" flipV="false" rot="0">
            <a:off x="6673247" y="7527693"/>
            <a:ext cx="5395925" cy="2528634"/>
          </a:xfrm>
          <a:custGeom>
            <a:avLst/>
            <a:gdLst/>
            <a:ahLst/>
            <a:cxnLst/>
            <a:rect r="r" b="b" t="t" l="l"/>
            <a:pathLst>
              <a:path h="2528634" w="5395925">
                <a:moveTo>
                  <a:pt x="0" y="0"/>
                </a:moveTo>
                <a:lnTo>
                  <a:pt x="5395925" y="0"/>
                </a:lnTo>
                <a:lnTo>
                  <a:pt x="5395925" y="2528635"/>
                </a:lnTo>
                <a:lnTo>
                  <a:pt x="0" y="2528635"/>
                </a:lnTo>
                <a:lnTo>
                  <a:pt x="0" y="0"/>
                </a:lnTo>
                <a:close/>
              </a:path>
            </a:pathLst>
          </a:custGeom>
          <a:blipFill>
            <a:blip r:embed="rId7"/>
            <a:stretch>
              <a:fillRect l="0" t="0" r="0" b="0"/>
            </a:stretch>
          </a:blipFill>
        </p:spPr>
      </p:sp>
      <p:sp>
        <p:nvSpPr>
          <p:cNvPr name="TextBox 8" id="8"/>
          <p:cNvSpPr txBox="true"/>
          <p:nvPr/>
        </p:nvSpPr>
        <p:spPr>
          <a:xfrm rot="0">
            <a:off x="651588" y="511759"/>
            <a:ext cx="773330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Analysis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381372" y="3500806"/>
            <a:ext cx="8190550" cy="3285388"/>
          </a:xfrm>
          <a:custGeom>
            <a:avLst/>
            <a:gdLst/>
            <a:ahLst/>
            <a:cxnLst/>
            <a:rect r="r" b="b" t="t" l="l"/>
            <a:pathLst>
              <a:path h="3285388" w="8190550">
                <a:moveTo>
                  <a:pt x="0" y="0"/>
                </a:moveTo>
                <a:lnTo>
                  <a:pt x="8190549" y="0"/>
                </a:lnTo>
                <a:lnTo>
                  <a:pt x="8190549" y="3285388"/>
                </a:lnTo>
                <a:lnTo>
                  <a:pt x="0" y="3285388"/>
                </a:lnTo>
                <a:lnTo>
                  <a:pt x="0" y="0"/>
                </a:lnTo>
                <a:close/>
              </a:path>
            </a:pathLst>
          </a:custGeom>
          <a:blipFill>
            <a:blip r:embed="rId3"/>
            <a:stretch>
              <a:fillRect l="0" t="0" r="0" b="0"/>
            </a:stretch>
          </a:blipFill>
        </p:spPr>
      </p:sp>
      <p:sp>
        <p:nvSpPr>
          <p:cNvPr name="TextBox 4" id="4"/>
          <p:cNvSpPr txBox="true"/>
          <p:nvPr/>
        </p:nvSpPr>
        <p:spPr>
          <a:xfrm rot="0">
            <a:off x="536748" y="477239"/>
            <a:ext cx="927477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Selection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21863" y="2043783"/>
            <a:ext cx="10607315" cy="4153057"/>
          </a:xfrm>
          <a:custGeom>
            <a:avLst/>
            <a:gdLst/>
            <a:ahLst/>
            <a:cxnLst/>
            <a:rect r="r" b="b" t="t" l="l"/>
            <a:pathLst>
              <a:path h="4153057" w="10607315">
                <a:moveTo>
                  <a:pt x="0" y="0"/>
                </a:moveTo>
                <a:lnTo>
                  <a:pt x="10607316" y="0"/>
                </a:lnTo>
                <a:lnTo>
                  <a:pt x="10607316" y="4153057"/>
                </a:lnTo>
                <a:lnTo>
                  <a:pt x="0" y="4153057"/>
                </a:lnTo>
                <a:lnTo>
                  <a:pt x="0" y="0"/>
                </a:lnTo>
                <a:close/>
              </a:path>
            </a:pathLst>
          </a:custGeom>
          <a:blipFill>
            <a:blip r:embed="rId3"/>
            <a:stretch>
              <a:fillRect l="0" t="0" r="0" b="0"/>
            </a:stretch>
          </a:blipFill>
        </p:spPr>
      </p:sp>
      <p:sp>
        <p:nvSpPr>
          <p:cNvPr name="Freeform 4" id="4"/>
          <p:cNvSpPr/>
          <p:nvPr/>
        </p:nvSpPr>
        <p:spPr>
          <a:xfrm flipH="false" flipV="false" rot="0">
            <a:off x="8945081" y="6871313"/>
            <a:ext cx="8314219" cy="3105002"/>
          </a:xfrm>
          <a:custGeom>
            <a:avLst/>
            <a:gdLst/>
            <a:ahLst/>
            <a:cxnLst/>
            <a:rect r="r" b="b" t="t" l="l"/>
            <a:pathLst>
              <a:path h="3105002" w="8314219">
                <a:moveTo>
                  <a:pt x="0" y="0"/>
                </a:moveTo>
                <a:lnTo>
                  <a:pt x="8314219" y="0"/>
                </a:lnTo>
                <a:lnTo>
                  <a:pt x="8314219" y="3105002"/>
                </a:lnTo>
                <a:lnTo>
                  <a:pt x="0" y="3105002"/>
                </a:lnTo>
                <a:lnTo>
                  <a:pt x="0" y="0"/>
                </a:lnTo>
                <a:close/>
              </a:path>
            </a:pathLst>
          </a:custGeom>
          <a:blipFill>
            <a:blip r:embed="rId4"/>
            <a:stretch>
              <a:fillRect l="0" t="0" r="0" b="0"/>
            </a:stretch>
          </a:blipFill>
        </p:spPr>
      </p:sp>
      <p:sp>
        <p:nvSpPr>
          <p:cNvPr name="TextBox 5" id="5"/>
          <p:cNvSpPr txBox="true"/>
          <p:nvPr/>
        </p:nvSpPr>
        <p:spPr>
          <a:xfrm rot="0">
            <a:off x="0" y="477239"/>
            <a:ext cx="116945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Evaluation Criteria</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7034" y="-45085"/>
            <a:ext cx="18825034" cy="102057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Team:</a:t>
            </a:r>
          </a:p>
          <a:p>
            <a:pPr algn="ctr">
              <a:lnSpc>
                <a:spcPts val="12880"/>
              </a:lnSpc>
            </a:pPr>
          </a:p>
          <a:p>
            <a:pPr marL="1316978" indent="-658489" lvl="1">
              <a:lnSpc>
                <a:spcPts val="8539"/>
              </a:lnSpc>
              <a:buFont typeface="Arial"/>
              <a:buChar char="•"/>
            </a:pPr>
            <a:r>
              <a:rPr lang="en-US" sz="6099">
                <a:solidFill>
                  <a:srgbClr val="000000"/>
                </a:solidFill>
                <a:latin typeface="Canva Sans Bold"/>
              </a:rPr>
              <a:t>Gowtham Govindh - CB.EN.U4CSE21019</a:t>
            </a:r>
          </a:p>
          <a:p>
            <a:pPr marL="1316978" indent="-658489" lvl="1">
              <a:lnSpc>
                <a:spcPts val="8539"/>
              </a:lnSpc>
              <a:buFont typeface="Arial"/>
              <a:buChar char="•"/>
            </a:pPr>
            <a:r>
              <a:rPr lang="en-US" sz="6099">
                <a:solidFill>
                  <a:srgbClr val="000000"/>
                </a:solidFill>
                <a:latin typeface="Canva Sans Bold"/>
              </a:rPr>
              <a:t>Sajith Rajan P - CB.EN.U4CSE21052</a:t>
            </a:r>
          </a:p>
          <a:p>
            <a:pPr marL="1316978" indent="-658489" lvl="1">
              <a:lnSpc>
                <a:spcPts val="8539"/>
              </a:lnSpc>
              <a:buFont typeface="Arial"/>
              <a:buChar char="•"/>
            </a:pPr>
            <a:r>
              <a:rPr lang="en-US" sz="6099">
                <a:solidFill>
                  <a:srgbClr val="000000"/>
                </a:solidFill>
                <a:latin typeface="Canva Sans Bold"/>
              </a:rPr>
              <a:t>Samya Rebecca - CB.EN.U4CSE21053</a:t>
            </a:r>
          </a:p>
          <a:p>
            <a:pPr marL="1316978" indent="-658489" lvl="1">
              <a:lnSpc>
                <a:spcPts val="8539"/>
              </a:lnSpc>
              <a:buFont typeface="Arial"/>
              <a:buChar char="•"/>
            </a:pPr>
            <a:r>
              <a:rPr lang="en-US" sz="6099">
                <a:solidFill>
                  <a:srgbClr val="000000"/>
                </a:solidFill>
                <a:latin typeface="Canva Sans Bold"/>
              </a:rPr>
              <a:t>Saravanak Karthick - CB.EN.U4CSE21054</a:t>
            </a:r>
          </a:p>
          <a:p>
            <a:pPr marL="1316978" indent="-658489" lvl="1">
              <a:lnSpc>
                <a:spcPts val="8539"/>
              </a:lnSpc>
              <a:buFont typeface="Arial"/>
              <a:buChar char="•"/>
            </a:pPr>
            <a:r>
              <a:rPr lang="en-US" sz="6099">
                <a:solidFill>
                  <a:srgbClr val="000000"/>
                </a:solidFill>
                <a:latin typeface="Canva Sans Bold"/>
              </a:rPr>
              <a:t>Veda Yasaswani Suseela - CB.EN.U4CSE21066</a:t>
            </a:r>
          </a:p>
          <a:p>
            <a:pPr algn="ctr">
              <a:lnSpc>
                <a:spcPts val="1288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857107" y="4274503"/>
            <a:ext cx="457378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704750" y="4117804"/>
            <a:ext cx="8554550" cy="2452566"/>
          </a:xfrm>
          <a:custGeom>
            <a:avLst/>
            <a:gdLst/>
            <a:ahLst/>
            <a:cxnLst/>
            <a:rect r="r" b="b" t="t" l="l"/>
            <a:pathLst>
              <a:path h="2452566" w="8554550">
                <a:moveTo>
                  <a:pt x="0" y="0"/>
                </a:moveTo>
                <a:lnTo>
                  <a:pt x="8554550" y="0"/>
                </a:lnTo>
                <a:lnTo>
                  <a:pt x="8554550" y="2452566"/>
                </a:lnTo>
                <a:lnTo>
                  <a:pt x="0" y="2452566"/>
                </a:lnTo>
                <a:lnTo>
                  <a:pt x="0" y="0"/>
                </a:lnTo>
                <a:close/>
              </a:path>
            </a:pathLst>
          </a:custGeom>
          <a:blipFill>
            <a:blip r:embed="rId3"/>
            <a:stretch>
              <a:fillRect l="0" t="0" r="0" b="0"/>
            </a:stretch>
          </a:blipFill>
        </p:spPr>
      </p:sp>
      <p:sp>
        <p:nvSpPr>
          <p:cNvPr name="Freeform 4" id="4"/>
          <p:cNvSpPr/>
          <p:nvPr/>
        </p:nvSpPr>
        <p:spPr>
          <a:xfrm flipH="false" flipV="false" rot="0">
            <a:off x="8923897" y="7035596"/>
            <a:ext cx="6530130" cy="1514647"/>
          </a:xfrm>
          <a:custGeom>
            <a:avLst/>
            <a:gdLst/>
            <a:ahLst/>
            <a:cxnLst/>
            <a:rect r="r" b="b" t="t" l="l"/>
            <a:pathLst>
              <a:path h="1514647" w="6530130">
                <a:moveTo>
                  <a:pt x="0" y="0"/>
                </a:moveTo>
                <a:lnTo>
                  <a:pt x="6530130" y="0"/>
                </a:lnTo>
                <a:lnTo>
                  <a:pt x="6530130" y="1514647"/>
                </a:lnTo>
                <a:lnTo>
                  <a:pt x="0" y="1514647"/>
                </a:lnTo>
                <a:lnTo>
                  <a:pt x="0" y="0"/>
                </a:lnTo>
                <a:close/>
              </a:path>
            </a:pathLst>
          </a:custGeom>
          <a:blipFill>
            <a:blip r:embed="rId4"/>
            <a:stretch>
              <a:fillRect l="0" t="0" r="0" b="0"/>
            </a:stretch>
          </a:blipFill>
        </p:spPr>
      </p:sp>
      <p:sp>
        <p:nvSpPr>
          <p:cNvPr name="TextBox 5" id="5"/>
          <p:cNvSpPr txBox="true"/>
          <p:nvPr/>
        </p:nvSpPr>
        <p:spPr>
          <a:xfrm rot="0">
            <a:off x="536748" y="477239"/>
            <a:ext cx="927477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Selection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742978" y="2043783"/>
            <a:ext cx="12516322" cy="6921831"/>
          </a:xfrm>
          <a:custGeom>
            <a:avLst/>
            <a:gdLst/>
            <a:ahLst/>
            <a:cxnLst/>
            <a:rect r="r" b="b" t="t" l="l"/>
            <a:pathLst>
              <a:path h="6921831" w="12516322">
                <a:moveTo>
                  <a:pt x="0" y="0"/>
                </a:moveTo>
                <a:lnTo>
                  <a:pt x="12516322" y="0"/>
                </a:lnTo>
                <a:lnTo>
                  <a:pt x="12516322" y="6921831"/>
                </a:lnTo>
                <a:lnTo>
                  <a:pt x="0" y="6921831"/>
                </a:lnTo>
                <a:lnTo>
                  <a:pt x="0" y="0"/>
                </a:lnTo>
                <a:close/>
              </a:path>
            </a:pathLst>
          </a:custGeom>
          <a:blipFill>
            <a:blip r:embed="rId3"/>
            <a:stretch>
              <a:fillRect l="0" t="0" r="0" b="0"/>
            </a:stretch>
          </a:blipFill>
        </p:spPr>
      </p:sp>
      <p:sp>
        <p:nvSpPr>
          <p:cNvPr name="TextBox 4" id="4"/>
          <p:cNvSpPr txBox="true"/>
          <p:nvPr/>
        </p:nvSpPr>
        <p:spPr>
          <a:xfrm rot="0">
            <a:off x="0" y="477239"/>
            <a:ext cx="116945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Evaluation Criteria</a:t>
            </a:r>
          </a:p>
        </p:txBody>
      </p:sp>
      <p:sp>
        <p:nvSpPr>
          <p:cNvPr name="TextBox 5" id="5"/>
          <p:cNvSpPr txBox="true"/>
          <p:nvPr/>
        </p:nvSpPr>
        <p:spPr>
          <a:xfrm rot="0">
            <a:off x="1028700" y="3133422"/>
            <a:ext cx="292348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Tree Plot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139418" y="2432188"/>
            <a:ext cx="11394374" cy="5422624"/>
          </a:xfrm>
          <a:custGeom>
            <a:avLst/>
            <a:gdLst/>
            <a:ahLst/>
            <a:cxnLst/>
            <a:rect r="r" b="b" t="t" l="l"/>
            <a:pathLst>
              <a:path h="5422624" w="11394374">
                <a:moveTo>
                  <a:pt x="0" y="0"/>
                </a:moveTo>
                <a:lnTo>
                  <a:pt x="11394375" y="0"/>
                </a:lnTo>
                <a:lnTo>
                  <a:pt x="11394375" y="5422624"/>
                </a:lnTo>
                <a:lnTo>
                  <a:pt x="0" y="5422624"/>
                </a:lnTo>
                <a:lnTo>
                  <a:pt x="0" y="0"/>
                </a:lnTo>
                <a:close/>
              </a:path>
            </a:pathLst>
          </a:custGeom>
          <a:blipFill>
            <a:blip r:embed="rId3"/>
            <a:stretch>
              <a:fillRect l="0" t="0" r="0" b="0"/>
            </a:stretch>
          </a:blipFill>
        </p:spPr>
      </p:sp>
      <p:sp>
        <p:nvSpPr>
          <p:cNvPr name="TextBox 4" id="4"/>
          <p:cNvSpPr txBox="true"/>
          <p:nvPr/>
        </p:nvSpPr>
        <p:spPr>
          <a:xfrm rot="0">
            <a:off x="1370092" y="3332480"/>
            <a:ext cx="3465612"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Confusion </a:t>
            </a:r>
          </a:p>
          <a:p>
            <a:pPr algn="ctr">
              <a:lnSpc>
                <a:spcPts val="7279"/>
              </a:lnSpc>
            </a:pPr>
            <a:r>
              <a:rPr lang="en-US" sz="5199">
                <a:solidFill>
                  <a:srgbClr val="FFFFFF"/>
                </a:solidFill>
                <a:latin typeface="Canva Sans Bold"/>
              </a:rPr>
              <a:t>Matrix</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431603" y="1739259"/>
            <a:ext cx="10449068" cy="6808482"/>
          </a:xfrm>
          <a:custGeom>
            <a:avLst/>
            <a:gdLst/>
            <a:ahLst/>
            <a:cxnLst/>
            <a:rect r="r" b="b" t="t" l="l"/>
            <a:pathLst>
              <a:path h="6808482" w="10449068">
                <a:moveTo>
                  <a:pt x="0" y="0"/>
                </a:moveTo>
                <a:lnTo>
                  <a:pt x="10449068" y="0"/>
                </a:lnTo>
                <a:lnTo>
                  <a:pt x="10449068" y="6808482"/>
                </a:lnTo>
                <a:lnTo>
                  <a:pt x="0" y="6808482"/>
                </a:lnTo>
                <a:lnTo>
                  <a:pt x="0" y="0"/>
                </a:lnTo>
                <a:close/>
              </a:path>
            </a:pathLst>
          </a:custGeom>
          <a:blipFill>
            <a:blip r:embed="rId3"/>
            <a:stretch>
              <a:fillRect l="0" t="-19481" r="0" b="0"/>
            </a:stretch>
          </a:blipFill>
        </p:spPr>
      </p:sp>
      <p:sp>
        <p:nvSpPr>
          <p:cNvPr name="TextBox 4" id="4"/>
          <p:cNvSpPr txBox="true"/>
          <p:nvPr/>
        </p:nvSpPr>
        <p:spPr>
          <a:xfrm rot="0">
            <a:off x="370082" y="3138903"/>
            <a:ext cx="6102251" cy="2520959"/>
          </a:xfrm>
          <a:prstGeom prst="rect">
            <a:avLst/>
          </a:prstGeom>
        </p:spPr>
        <p:txBody>
          <a:bodyPr anchor="t" rtlCol="false" tIns="0" lIns="0" bIns="0" rIns="0">
            <a:spAutoFit/>
          </a:bodyPr>
          <a:lstStyle/>
          <a:p>
            <a:pPr algn="ctr">
              <a:lnSpc>
                <a:spcPts val="10149"/>
              </a:lnSpc>
            </a:pPr>
            <a:r>
              <a:rPr lang="en-US" sz="7249">
                <a:solidFill>
                  <a:srgbClr val="FFFFFF"/>
                </a:solidFill>
                <a:latin typeface="Canva Sans Bold"/>
              </a:rPr>
              <a:t>Classification</a:t>
            </a:r>
          </a:p>
          <a:p>
            <a:pPr algn="ctr">
              <a:lnSpc>
                <a:spcPts val="10149"/>
              </a:lnSpc>
            </a:pPr>
            <a:r>
              <a:rPr lang="en-US" sz="7249">
                <a:solidFill>
                  <a:srgbClr val="FFFFFF"/>
                </a:solidFill>
                <a:latin typeface="Canva Sans Bold"/>
              </a:rPr>
              <a:t>Report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838890" y="4274503"/>
            <a:ext cx="461021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75519" y="3513392"/>
            <a:ext cx="5296369" cy="3960682"/>
          </a:xfrm>
          <a:custGeom>
            <a:avLst/>
            <a:gdLst/>
            <a:ahLst/>
            <a:cxnLst/>
            <a:rect r="r" b="b" t="t" l="l"/>
            <a:pathLst>
              <a:path h="3960682" w="5296369">
                <a:moveTo>
                  <a:pt x="0" y="0"/>
                </a:moveTo>
                <a:lnTo>
                  <a:pt x="5296369" y="0"/>
                </a:lnTo>
                <a:lnTo>
                  <a:pt x="5296369" y="3960683"/>
                </a:lnTo>
                <a:lnTo>
                  <a:pt x="0" y="3960683"/>
                </a:lnTo>
                <a:lnTo>
                  <a:pt x="0" y="0"/>
                </a:lnTo>
                <a:close/>
              </a:path>
            </a:pathLst>
          </a:custGeom>
          <a:blipFill>
            <a:blip r:embed="rId3"/>
            <a:stretch>
              <a:fillRect l="0" t="0" r="0" b="0"/>
            </a:stretch>
          </a:blipFill>
        </p:spPr>
      </p:sp>
      <p:sp>
        <p:nvSpPr>
          <p:cNvPr name="Freeform 4" id="4"/>
          <p:cNvSpPr/>
          <p:nvPr/>
        </p:nvSpPr>
        <p:spPr>
          <a:xfrm flipH="false" flipV="false" rot="0">
            <a:off x="6231674" y="3513392"/>
            <a:ext cx="11770711" cy="6495638"/>
          </a:xfrm>
          <a:custGeom>
            <a:avLst/>
            <a:gdLst/>
            <a:ahLst/>
            <a:cxnLst/>
            <a:rect r="r" b="b" t="t" l="l"/>
            <a:pathLst>
              <a:path h="6495638" w="11770711">
                <a:moveTo>
                  <a:pt x="0" y="0"/>
                </a:moveTo>
                <a:lnTo>
                  <a:pt x="11770710" y="0"/>
                </a:lnTo>
                <a:lnTo>
                  <a:pt x="11770710" y="6495639"/>
                </a:lnTo>
                <a:lnTo>
                  <a:pt x="0" y="6495639"/>
                </a:lnTo>
                <a:lnTo>
                  <a:pt x="0" y="0"/>
                </a:lnTo>
                <a:close/>
              </a:path>
            </a:pathLst>
          </a:custGeom>
          <a:blipFill>
            <a:blip r:embed="rId4"/>
            <a:stretch>
              <a:fillRect l="-19678" t="0" r="-19678" b="0"/>
            </a:stretch>
          </a:blipFill>
        </p:spPr>
      </p:sp>
      <p:sp>
        <p:nvSpPr>
          <p:cNvPr name="TextBox 5" id="5"/>
          <p:cNvSpPr txBox="true"/>
          <p:nvPr/>
        </p:nvSpPr>
        <p:spPr>
          <a:xfrm rot="0">
            <a:off x="475519" y="159703"/>
            <a:ext cx="13203556"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PARKINSON'S DISEASE</a:t>
            </a:r>
          </a:p>
        </p:txBody>
      </p:sp>
      <p:sp>
        <p:nvSpPr>
          <p:cNvPr name="TextBox 6" id="6"/>
          <p:cNvSpPr txBox="true"/>
          <p:nvPr/>
        </p:nvSpPr>
        <p:spPr>
          <a:xfrm rot="0">
            <a:off x="475519" y="2015619"/>
            <a:ext cx="6018252" cy="1160768"/>
          </a:xfrm>
          <a:prstGeom prst="rect">
            <a:avLst/>
          </a:prstGeom>
        </p:spPr>
        <p:txBody>
          <a:bodyPr anchor="t" rtlCol="false" tIns="0" lIns="0" bIns="0" rIns="0">
            <a:spAutoFit/>
          </a:bodyPr>
          <a:lstStyle/>
          <a:p>
            <a:pPr algn="ctr">
              <a:lnSpc>
                <a:spcPts val="9520"/>
              </a:lnSpc>
              <a:spcBef>
                <a:spcPct val="0"/>
              </a:spcBef>
            </a:pPr>
            <a:r>
              <a:rPr lang="en-US" sz="6800">
                <a:solidFill>
                  <a:srgbClr val="FFFFFF"/>
                </a:solidFill>
                <a:latin typeface="Canva Sans Bold"/>
              </a:rPr>
              <a:t>Preprocessing</a:t>
            </a:r>
          </a:p>
        </p:txBody>
      </p:sp>
      <p:sp>
        <p:nvSpPr>
          <p:cNvPr name="TextBox 7" id="7"/>
          <p:cNvSpPr txBox="true"/>
          <p:nvPr/>
        </p:nvSpPr>
        <p:spPr>
          <a:xfrm rot="0">
            <a:off x="9690588" y="1793681"/>
            <a:ext cx="4460796"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Dataset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34903" y="3332097"/>
            <a:ext cx="9196327" cy="6226084"/>
          </a:xfrm>
          <a:custGeom>
            <a:avLst/>
            <a:gdLst/>
            <a:ahLst/>
            <a:cxnLst/>
            <a:rect r="r" b="b" t="t" l="l"/>
            <a:pathLst>
              <a:path h="6226084" w="9196327">
                <a:moveTo>
                  <a:pt x="0" y="0"/>
                </a:moveTo>
                <a:lnTo>
                  <a:pt x="9196327" y="0"/>
                </a:lnTo>
                <a:lnTo>
                  <a:pt x="9196327" y="6226084"/>
                </a:lnTo>
                <a:lnTo>
                  <a:pt x="0" y="6226084"/>
                </a:lnTo>
                <a:lnTo>
                  <a:pt x="0" y="0"/>
                </a:lnTo>
                <a:close/>
              </a:path>
            </a:pathLst>
          </a:custGeom>
          <a:blipFill>
            <a:blip r:embed="rId3"/>
            <a:stretch>
              <a:fillRect l="0" t="0" r="0" b="0"/>
            </a:stretch>
          </a:blipFill>
        </p:spPr>
      </p:sp>
      <p:sp>
        <p:nvSpPr>
          <p:cNvPr name="Freeform 4" id="4"/>
          <p:cNvSpPr/>
          <p:nvPr/>
        </p:nvSpPr>
        <p:spPr>
          <a:xfrm flipH="false" flipV="false" rot="0">
            <a:off x="10378594" y="3121342"/>
            <a:ext cx="7190907" cy="5902363"/>
          </a:xfrm>
          <a:custGeom>
            <a:avLst/>
            <a:gdLst/>
            <a:ahLst/>
            <a:cxnLst/>
            <a:rect r="r" b="b" t="t" l="l"/>
            <a:pathLst>
              <a:path h="5902363" w="7190907">
                <a:moveTo>
                  <a:pt x="0" y="0"/>
                </a:moveTo>
                <a:lnTo>
                  <a:pt x="7190907" y="0"/>
                </a:lnTo>
                <a:lnTo>
                  <a:pt x="7190907" y="5902362"/>
                </a:lnTo>
                <a:lnTo>
                  <a:pt x="0" y="5902362"/>
                </a:lnTo>
                <a:lnTo>
                  <a:pt x="0" y="0"/>
                </a:lnTo>
                <a:close/>
              </a:path>
            </a:pathLst>
          </a:custGeom>
          <a:blipFill>
            <a:blip r:embed="rId4"/>
            <a:stretch>
              <a:fillRect l="0" t="0" r="0" b="0"/>
            </a:stretch>
          </a:blipFill>
        </p:spPr>
      </p:sp>
      <p:sp>
        <p:nvSpPr>
          <p:cNvPr name="TextBox 5" id="5"/>
          <p:cNvSpPr txBox="true"/>
          <p:nvPr/>
        </p:nvSpPr>
        <p:spPr>
          <a:xfrm rot="0">
            <a:off x="1419194" y="159703"/>
            <a:ext cx="2584966"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SVM</a:t>
            </a:r>
          </a:p>
        </p:txBody>
      </p:sp>
      <p:sp>
        <p:nvSpPr>
          <p:cNvPr name="TextBox 6" id="6"/>
          <p:cNvSpPr txBox="true"/>
          <p:nvPr/>
        </p:nvSpPr>
        <p:spPr>
          <a:xfrm rot="0">
            <a:off x="1266715" y="1554797"/>
            <a:ext cx="4654748"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Training</a:t>
            </a:r>
          </a:p>
        </p:txBody>
      </p:sp>
      <p:sp>
        <p:nvSpPr>
          <p:cNvPr name="TextBox 7" id="7"/>
          <p:cNvSpPr txBox="true"/>
          <p:nvPr/>
        </p:nvSpPr>
        <p:spPr>
          <a:xfrm rot="0">
            <a:off x="11814370" y="1046731"/>
            <a:ext cx="3622715"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Result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Freeform 2" id="2"/>
          <p:cNvSpPr/>
          <p:nvPr/>
        </p:nvSpPr>
        <p:spPr>
          <a:xfrm flipH="false" flipV="false" rot="0">
            <a:off x="1609235" y="2107150"/>
            <a:ext cx="14772888" cy="7437836"/>
          </a:xfrm>
          <a:custGeom>
            <a:avLst/>
            <a:gdLst/>
            <a:ahLst/>
            <a:cxnLst/>
            <a:rect r="r" b="b" t="t" l="l"/>
            <a:pathLst>
              <a:path h="7437836" w="14772888">
                <a:moveTo>
                  <a:pt x="0" y="0"/>
                </a:moveTo>
                <a:lnTo>
                  <a:pt x="14772887" y="0"/>
                </a:lnTo>
                <a:lnTo>
                  <a:pt x="14772887" y="7437836"/>
                </a:lnTo>
                <a:lnTo>
                  <a:pt x="0" y="7437836"/>
                </a:lnTo>
                <a:lnTo>
                  <a:pt x="0" y="0"/>
                </a:lnTo>
                <a:close/>
              </a:path>
            </a:pathLst>
          </a:custGeom>
          <a:blipFill>
            <a:blip r:embed="rId2"/>
            <a:stretch>
              <a:fillRect l="0" t="0" r="0" b="0"/>
            </a:stretch>
          </a:blipFill>
        </p:spPr>
      </p:sp>
      <p:sp>
        <p:nvSpPr>
          <p:cNvPr name="TextBox 3" id="3"/>
          <p:cNvSpPr txBox="true"/>
          <p:nvPr/>
        </p:nvSpPr>
        <p:spPr>
          <a:xfrm rot="0">
            <a:off x="5574639" y="359761"/>
            <a:ext cx="5977652" cy="1566544"/>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Prediction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30196" y="4236403"/>
            <a:ext cx="5627608" cy="1866275"/>
          </a:xfrm>
          <a:prstGeom prst="rect">
            <a:avLst/>
          </a:prstGeom>
        </p:spPr>
        <p:txBody>
          <a:bodyPr anchor="t" rtlCol="false" tIns="0" lIns="0" bIns="0" rIns="0">
            <a:spAutoFit/>
          </a:bodyPr>
          <a:lstStyle/>
          <a:p>
            <a:pPr algn="ctr">
              <a:lnSpc>
                <a:spcPts val="15259"/>
              </a:lnSpc>
            </a:pPr>
            <a:r>
              <a:rPr lang="en-US" sz="10899">
                <a:solidFill>
                  <a:srgbClr val="25221E"/>
                </a:solidFill>
                <a:latin typeface="Canva Sans Bold"/>
              </a:rPr>
              <a:t>Analysis</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1749844"/>
            <a:ext cx="17812950" cy="10347767"/>
          </a:xfrm>
          <a:prstGeom prst="rect">
            <a:avLst/>
          </a:prstGeom>
        </p:spPr>
        <p:txBody>
          <a:bodyPr anchor="t" rtlCol="false" tIns="0" lIns="0" bIns="0" rIns="0">
            <a:spAutoFit/>
          </a:bodyPr>
          <a:lstStyle/>
          <a:p>
            <a:pPr algn="ctr">
              <a:lnSpc>
                <a:spcPts val="8200"/>
              </a:lnSpc>
            </a:pPr>
            <a:r>
              <a:rPr lang="en-US" sz="5857">
                <a:solidFill>
                  <a:srgbClr val="000000"/>
                </a:solidFill>
                <a:latin typeface="Canva Sans Bold"/>
              </a:rPr>
              <a:t>•Problem statement</a:t>
            </a:r>
          </a:p>
          <a:p>
            <a:pPr algn="ctr">
              <a:lnSpc>
                <a:spcPts val="8200"/>
              </a:lnSpc>
            </a:pPr>
            <a:r>
              <a:rPr lang="en-US" sz="5857">
                <a:solidFill>
                  <a:srgbClr val="000000"/>
                </a:solidFill>
                <a:latin typeface="Canva Sans Bold"/>
              </a:rPr>
              <a:t>•Objective </a:t>
            </a:r>
          </a:p>
          <a:p>
            <a:pPr algn="ctr">
              <a:lnSpc>
                <a:spcPts val="8200"/>
              </a:lnSpc>
            </a:pPr>
            <a:r>
              <a:rPr lang="en-US" sz="5857">
                <a:solidFill>
                  <a:srgbClr val="000000"/>
                </a:solidFill>
                <a:latin typeface="Canva Sans Bold"/>
              </a:rPr>
              <a:t>•Data selection</a:t>
            </a:r>
          </a:p>
          <a:p>
            <a:pPr algn="ctr">
              <a:lnSpc>
                <a:spcPts val="8200"/>
              </a:lnSpc>
            </a:pPr>
            <a:r>
              <a:rPr lang="en-US" sz="5857">
                <a:solidFill>
                  <a:srgbClr val="000000"/>
                </a:solidFill>
                <a:latin typeface="Canva Sans Bold"/>
              </a:rPr>
              <a:t>•Dataset Description </a:t>
            </a:r>
          </a:p>
          <a:p>
            <a:pPr algn="ctr">
              <a:lnSpc>
                <a:spcPts val="8200"/>
              </a:lnSpc>
            </a:pPr>
            <a:r>
              <a:rPr lang="en-US" sz="5857">
                <a:solidFill>
                  <a:srgbClr val="000000"/>
                </a:solidFill>
                <a:latin typeface="Canva Sans Bold"/>
              </a:rPr>
              <a:t>•Data Analysis </a:t>
            </a:r>
          </a:p>
          <a:p>
            <a:pPr algn="ctr">
              <a:lnSpc>
                <a:spcPts val="8200"/>
              </a:lnSpc>
            </a:pPr>
            <a:r>
              <a:rPr lang="en-US" sz="5857">
                <a:solidFill>
                  <a:srgbClr val="000000"/>
                </a:solidFill>
                <a:latin typeface="Canva Sans Bold"/>
              </a:rPr>
              <a:t>•Model selection</a:t>
            </a:r>
          </a:p>
          <a:p>
            <a:pPr algn="ctr">
              <a:lnSpc>
                <a:spcPts val="8200"/>
              </a:lnSpc>
            </a:pPr>
            <a:r>
              <a:rPr lang="en-US" sz="5857">
                <a:solidFill>
                  <a:srgbClr val="000000"/>
                </a:solidFill>
                <a:latin typeface="Canva Sans Bold"/>
              </a:rPr>
              <a:t>•Data visualization</a:t>
            </a:r>
          </a:p>
          <a:p>
            <a:pPr algn="ctr">
              <a:lnSpc>
                <a:spcPts val="8200"/>
              </a:lnSpc>
            </a:pPr>
            <a:r>
              <a:rPr lang="en-US" sz="5857">
                <a:solidFill>
                  <a:srgbClr val="000000"/>
                </a:solidFill>
                <a:latin typeface="Canva Sans Bold"/>
              </a:rPr>
              <a:t>•Evaluation criteria</a:t>
            </a:r>
          </a:p>
          <a:p>
            <a:pPr algn="ctr">
              <a:lnSpc>
                <a:spcPts val="8200"/>
              </a:lnSpc>
            </a:pPr>
          </a:p>
          <a:p>
            <a:pPr algn="ctr">
              <a:lnSpc>
                <a:spcPts val="8200"/>
              </a:lnSpc>
            </a:pPr>
          </a:p>
        </p:txBody>
      </p:sp>
      <p:sp>
        <p:nvSpPr>
          <p:cNvPr name="TextBox 3" id="3"/>
          <p:cNvSpPr txBox="true"/>
          <p:nvPr/>
        </p:nvSpPr>
        <p:spPr>
          <a:xfrm rot="0">
            <a:off x="4409186" y="230057"/>
            <a:ext cx="8994578" cy="1435362"/>
          </a:xfrm>
          <a:prstGeom prst="rect">
            <a:avLst/>
          </a:prstGeom>
        </p:spPr>
        <p:txBody>
          <a:bodyPr anchor="t" rtlCol="false" tIns="0" lIns="0" bIns="0" rIns="0">
            <a:spAutoFit/>
          </a:bodyPr>
          <a:lstStyle/>
          <a:p>
            <a:pPr algn="ctr">
              <a:lnSpc>
                <a:spcPts val="11742"/>
              </a:lnSpc>
              <a:spcBef>
                <a:spcPct val="0"/>
              </a:spcBef>
            </a:pPr>
            <a:r>
              <a:rPr lang="en-US" sz="8387">
                <a:solidFill>
                  <a:srgbClr val="000000"/>
                </a:solidFill>
                <a:latin typeface="Muli Heavy"/>
              </a:rPr>
              <a:t>Project Overview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87640"/>
            <a:ext cx="7865056" cy="4631702"/>
          </a:xfrm>
          <a:custGeom>
            <a:avLst/>
            <a:gdLst/>
            <a:ahLst/>
            <a:cxnLst/>
            <a:rect r="r" b="b" t="t" l="l"/>
            <a:pathLst>
              <a:path h="4631702" w="7865056">
                <a:moveTo>
                  <a:pt x="0" y="0"/>
                </a:moveTo>
                <a:lnTo>
                  <a:pt x="7865056" y="0"/>
                </a:lnTo>
                <a:lnTo>
                  <a:pt x="7865056" y="4631702"/>
                </a:lnTo>
                <a:lnTo>
                  <a:pt x="0" y="4631702"/>
                </a:lnTo>
                <a:lnTo>
                  <a:pt x="0" y="0"/>
                </a:lnTo>
                <a:close/>
              </a:path>
            </a:pathLst>
          </a:custGeom>
          <a:blipFill>
            <a:blip r:embed="rId2"/>
            <a:stretch>
              <a:fillRect l="0" t="0" r="0" b="0"/>
            </a:stretch>
          </a:blipFill>
        </p:spPr>
      </p:sp>
      <p:sp>
        <p:nvSpPr>
          <p:cNvPr name="Freeform 3" id="3"/>
          <p:cNvSpPr/>
          <p:nvPr/>
        </p:nvSpPr>
        <p:spPr>
          <a:xfrm flipH="false" flipV="false" rot="0">
            <a:off x="9144000" y="268978"/>
            <a:ext cx="7914479" cy="4444837"/>
          </a:xfrm>
          <a:custGeom>
            <a:avLst/>
            <a:gdLst/>
            <a:ahLst/>
            <a:cxnLst/>
            <a:rect r="r" b="b" t="t" l="l"/>
            <a:pathLst>
              <a:path h="4444837" w="7914479">
                <a:moveTo>
                  <a:pt x="0" y="0"/>
                </a:moveTo>
                <a:lnTo>
                  <a:pt x="7914479" y="0"/>
                </a:lnTo>
                <a:lnTo>
                  <a:pt x="7914479" y="4444837"/>
                </a:lnTo>
                <a:lnTo>
                  <a:pt x="0" y="4444837"/>
                </a:lnTo>
                <a:lnTo>
                  <a:pt x="0" y="0"/>
                </a:lnTo>
                <a:close/>
              </a:path>
            </a:pathLst>
          </a:custGeom>
          <a:blipFill>
            <a:blip r:embed="rId3"/>
            <a:stretch>
              <a:fillRect l="0" t="0" r="0" b="0"/>
            </a:stretch>
          </a:blipFill>
        </p:spPr>
      </p:sp>
      <p:sp>
        <p:nvSpPr>
          <p:cNvPr name="Freeform 4" id="4"/>
          <p:cNvSpPr/>
          <p:nvPr/>
        </p:nvSpPr>
        <p:spPr>
          <a:xfrm flipH="false" flipV="false" rot="0">
            <a:off x="2057939" y="6813094"/>
            <a:ext cx="6121495" cy="3298806"/>
          </a:xfrm>
          <a:custGeom>
            <a:avLst/>
            <a:gdLst/>
            <a:ahLst/>
            <a:cxnLst/>
            <a:rect r="r" b="b" t="t" l="l"/>
            <a:pathLst>
              <a:path h="3298806" w="6121495">
                <a:moveTo>
                  <a:pt x="0" y="0"/>
                </a:moveTo>
                <a:lnTo>
                  <a:pt x="6121496" y="0"/>
                </a:lnTo>
                <a:lnTo>
                  <a:pt x="6121496" y="3298806"/>
                </a:lnTo>
                <a:lnTo>
                  <a:pt x="0" y="3298806"/>
                </a:lnTo>
                <a:lnTo>
                  <a:pt x="0" y="0"/>
                </a:lnTo>
                <a:close/>
              </a:path>
            </a:pathLst>
          </a:custGeom>
          <a:blipFill>
            <a:blip r:embed="rId4"/>
            <a:stretch>
              <a:fillRect l="0" t="0" r="0" b="0"/>
            </a:stretch>
          </a:blipFill>
        </p:spPr>
      </p:sp>
      <p:sp>
        <p:nvSpPr>
          <p:cNvPr name="Freeform 5" id="5"/>
          <p:cNvSpPr/>
          <p:nvPr/>
        </p:nvSpPr>
        <p:spPr>
          <a:xfrm flipH="false" flipV="false" rot="0">
            <a:off x="9298876" y="5143500"/>
            <a:ext cx="8364806" cy="4480221"/>
          </a:xfrm>
          <a:custGeom>
            <a:avLst/>
            <a:gdLst/>
            <a:ahLst/>
            <a:cxnLst/>
            <a:rect r="r" b="b" t="t" l="l"/>
            <a:pathLst>
              <a:path h="4480221" w="8364806">
                <a:moveTo>
                  <a:pt x="0" y="0"/>
                </a:moveTo>
                <a:lnTo>
                  <a:pt x="8364805" y="0"/>
                </a:lnTo>
                <a:lnTo>
                  <a:pt x="8364805" y="4480221"/>
                </a:lnTo>
                <a:lnTo>
                  <a:pt x="0" y="4480221"/>
                </a:lnTo>
                <a:lnTo>
                  <a:pt x="0" y="0"/>
                </a:lnTo>
                <a:close/>
              </a:path>
            </a:pathLst>
          </a:custGeom>
          <a:blipFill>
            <a:blip r:embed="rId5"/>
            <a:stretch>
              <a:fillRect l="0" t="0" r="0" b="0"/>
            </a:stretch>
          </a:blipFill>
        </p:spPr>
      </p:sp>
      <p:sp>
        <p:nvSpPr>
          <p:cNvPr name="TextBox 6" id="6"/>
          <p:cNvSpPr txBox="true"/>
          <p:nvPr/>
        </p:nvSpPr>
        <p:spPr>
          <a:xfrm rot="0">
            <a:off x="1028700" y="321096"/>
            <a:ext cx="7324130"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Visualization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Freeform 2" id="2"/>
          <p:cNvSpPr/>
          <p:nvPr/>
        </p:nvSpPr>
        <p:spPr>
          <a:xfrm flipH="false" flipV="false" rot="0">
            <a:off x="2616082" y="1568313"/>
            <a:ext cx="13055835" cy="8503340"/>
          </a:xfrm>
          <a:custGeom>
            <a:avLst/>
            <a:gdLst/>
            <a:ahLst/>
            <a:cxnLst/>
            <a:rect r="r" b="b" t="t" l="l"/>
            <a:pathLst>
              <a:path h="8503340" w="13055835">
                <a:moveTo>
                  <a:pt x="0" y="0"/>
                </a:moveTo>
                <a:lnTo>
                  <a:pt x="13055836" y="0"/>
                </a:lnTo>
                <a:lnTo>
                  <a:pt x="13055836" y="8503339"/>
                </a:lnTo>
                <a:lnTo>
                  <a:pt x="0" y="8503339"/>
                </a:lnTo>
                <a:lnTo>
                  <a:pt x="0" y="0"/>
                </a:lnTo>
                <a:close/>
              </a:path>
            </a:pathLst>
          </a:custGeom>
          <a:blipFill>
            <a:blip r:embed="rId2"/>
            <a:stretch>
              <a:fillRect l="0" t="0" r="0" b="0"/>
            </a:stretch>
          </a:blipFill>
        </p:spPr>
      </p:sp>
      <p:sp>
        <p:nvSpPr>
          <p:cNvPr name="TextBox 3" id="3"/>
          <p:cNvSpPr txBox="true"/>
          <p:nvPr/>
        </p:nvSpPr>
        <p:spPr>
          <a:xfrm rot="0">
            <a:off x="297380" y="1768"/>
            <a:ext cx="13977819"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 Hyperparameter Tuning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Freeform 2" id="2"/>
          <p:cNvSpPr/>
          <p:nvPr/>
        </p:nvSpPr>
        <p:spPr>
          <a:xfrm flipH="false" flipV="false" rot="0">
            <a:off x="1274428" y="2328030"/>
            <a:ext cx="6692866" cy="7576188"/>
          </a:xfrm>
          <a:custGeom>
            <a:avLst/>
            <a:gdLst/>
            <a:ahLst/>
            <a:cxnLst/>
            <a:rect r="r" b="b" t="t" l="l"/>
            <a:pathLst>
              <a:path h="7576188" w="6692866">
                <a:moveTo>
                  <a:pt x="0" y="0"/>
                </a:moveTo>
                <a:lnTo>
                  <a:pt x="6692866" y="0"/>
                </a:lnTo>
                <a:lnTo>
                  <a:pt x="6692866" y="7576188"/>
                </a:lnTo>
                <a:lnTo>
                  <a:pt x="0" y="7576188"/>
                </a:lnTo>
                <a:lnTo>
                  <a:pt x="0" y="0"/>
                </a:lnTo>
                <a:close/>
              </a:path>
            </a:pathLst>
          </a:custGeom>
          <a:blipFill>
            <a:blip r:embed="rId2"/>
            <a:stretch>
              <a:fillRect l="0" t="0" r="0" b="0"/>
            </a:stretch>
          </a:blipFill>
        </p:spPr>
      </p:sp>
      <p:sp>
        <p:nvSpPr>
          <p:cNvPr name="Freeform 3" id="3"/>
          <p:cNvSpPr/>
          <p:nvPr/>
        </p:nvSpPr>
        <p:spPr>
          <a:xfrm flipH="false" flipV="false" rot="0">
            <a:off x="9144000" y="3152022"/>
            <a:ext cx="8469278" cy="6523481"/>
          </a:xfrm>
          <a:custGeom>
            <a:avLst/>
            <a:gdLst/>
            <a:ahLst/>
            <a:cxnLst/>
            <a:rect r="r" b="b" t="t" l="l"/>
            <a:pathLst>
              <a:path h="6523481" w="8469278">
                <a:moveTo>
                  <a:pt x="0" y="0"/>
                </a:moveTo>
                <a:lnTo>
                  <a:pt x="8469278" y="0"/>
                </a:lnTo>
                <a:lnTo>
                  <a:pt x="8469278" y="6523480"/>
                </a:lnTo>
                <a:lnTo>
                  <a:pt x="0" y="6523480"/>
                </a:lnTo>
                <a:lnTo>
                  <a:pt x="0" y="0"/>
                </a:lnTo>
                <a:close/>
              </a:path>
            </a:pathLst>
          </a:custGeom>
          <a:blipFill>
            <a:blip r:embed="rId3"/>
            <a:stretch>
              <a:fillRect l="0" t="0" r="0" b="0"/>
            </a:stretch>
          </a:blipFill>
        </p:spPr>
      </p:sp>
      <p:sp>
        <p:nvSpPr>
          <p:cNvPr name="TextBox 4" id="4"/>
          <p:cNvSpPr txBox="true"/>
          <p:nvPr/>
        </p:nvSpPr>
        <p:spPr>
          <a:xfrm rot="0">
            <a:off x="435595" y="320279"/>
            <a:ext cx="12865418"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 Performance metrics  </a:t>
            </a:r>
          </a:p>
        </p:txBody>
      </p:sp>
      <p:sp>
        <p:nvSpPr>
          <p:cNvPr name="TextBox 5" id="5"/>
          <p:cNvSpPr txBox="true"/>
          <p:nvPr/>
        </p:nvSpPr>
        <p:spPr>
          <a:xfrm rot="0">
            <a:off x="11914170" y="1459033"/>
            <a:ext cx="2928938"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Error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Freeform 2" id="2"/>
          <p:cNvSpPr/>
          <p:nvPr/>
        </p:nvSpPr>
        <p:spPr>
          <a:xfrm flipH="false" flipV="false" rot="0">
            <a:off x="2601132" y="2018110"/>
            <a:ext cx="12378690" cy="7983275"/>
          </a:xfrm>
          <a:custGeom>
            <a:avLst/>
            <a:gdLst/>
            <a:ahLst/>
            <a:cxnLst/>
            <a:rect r="r" b="b" t="t" l="l"/>
            <a:pathLst>
              <a:path h="7983275" w="12378690">
                <a:moveTo>
                  <a:pt x="0" y="0"/>
                </a:moveTo>
                <a:lnTo>
                  <a:pt x="12378690" y="0"/>
                </a:lnTo>
                <a:lnTo>
                  <a:pt x="12378690" y="7983274"/>
                </a:lnTo>
                <a:lnTo>
                  <a:pt x="0" y="7983274"/>
                </a:lnTo>
                <a:lnTo>
                  <a:pt x="0" y="0"/>
                </a:lnTo>
                <a:close/>
              </a:path>
            </a:pathLst>
          </a:custGeom>
          <a:blipFill>
            <a:blip r:embed="rId2"/>
            <a:stretch>
              <a:fillRect l="0" t="0" r="0" b="0"/>
            </a:stretch>
          </a:blipFill>
        </p:spPr>
      </p:sp>
      <p:sp>
        <p:nvSpPr>
          <p:cNvPr name="TextBox 3" id="3"/>
          <p:cNvSpPr txBox="true"/>
          <p:nvPr/>
        </p:nvSpPr>
        <p:spPr>
          <a:xfrm rot="0">
            <a:off x="1579820" y="159703"/>
            <a:ext cx="3722489"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Curve: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7D36E4"/>
        </a:solidFill>
      </p:bgPr>
    </p:bg>
    <p:spTree>
      <p:nvGrpSpPr>
        <p:cNvPr id="1" name=""/>
        <p:cNvGrpSpPr/>
        <p:nvPr/>
      </p:nvGrpSpPr>
      <p:grpSpPr>
        <a:xfrm>
          <a:off x="0" y="0"/>
          <a:ext cx="0" cy="0"/>
          <a:chOff x="0" y="0"/>
          <a:chExt cx="0" cy="0"/>
        </a:xfrm>
      </p:grpSpPr>
      <p:sp>
        <p:nvSpPr>
          <p:cNvPr name="TextBox 2" id="2"/>
          <p:cNvSpPr txBox="true"/>
          <p:nvPr/>
        </p:nvSpPr>
        <p:spPr>
          <a:xfrm rot="0">
            <a:off x="2875469" y="1487937"/>
            <a:ext cx="5849303"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Reference</a:t>
            </a:r>
          </a:p>
        </p:txBody>
      </p:sp>
      <p:sp>
        <p:nvSpPr>
          <p:cNvPr name="TextBox 3" id="3"/>
          <p:cNvSpPr txBox="true"/>
          <p:nvPr/>
        </p:nvSpPr>
        <p:spPr>
          <a:xfrm rot="0">
            <a:off x="0" y="4369753"/>
            <a:ext cx="18288000" cy="1384300"/>
          </a:xfrm>
          <a:prstGeom prst="rect">
            <a:avLst/>
          </a:prstGeom>
        </p:spPr>
        <p:txBody>
          <a:bodyPr anchor="t" rtlCol="false" tIns="0" lIns="0" bIns="0" rIns="0">
            <a:spAutoFit/>
          </a:bodyPr>
          <a:lstStyle/>
          <a:p>
            <a:pPr algn="ctr">
              <a:lnSpc>
                <a:spcPts val="5599"/>
              </a:lnSpc>
              <a:spcBef>
                <a:spcPct val="0"/>
              </a:spcBef>
            </a:pPr>
            <a:r>
              <a:rPr lang="en-US" sz="3999" u="sng">
                <a:solidFill>
                  <a:srgbClr val="FAF9F9"/>
                </a:solidFill>
                <a:latin typeface="Canva Sans Bold"/>
                <a:hlinkClick r:id="rId2" tooltip="https://towardsdatascience.com/predicting-my-next-workout-with-machine-learning-part-1-2fdb07f9ded2"/>
              </a:rPr>
              <a:t>https://towardsdatascience.com/predicting-my-next-workout-with-machine-learning-part-1-2fdb07f9ded2</a:t>
            </a:r>
          </a:p>
        </p:txBody>
      </p:sp>
      <p:sp>
        <p:nvSpPr>
          <p:cNvPr name="TextBox 4" id="4"/>
          <p:cNvSpPr txBox="true"/>
          <p:nvPr/>
        </p:nvSpPr>
        <p:spPr>
          <a:xfrm rot="0">
            <a:off x="0" y="6599006"/>
            <a:ext cx="17449545" cy="1384300"/>
          </a:xfrm>
          <a:prstGeom prst="rect">
            <a:avLst/>
          </a:prstGeom>
        </p:spPr>
        <p:txBody>
          <a:bodyPr anchor="t" rtlCol="false" tIns="0" lIns="0" bIns="0" rIns="0">
            <a:spAutoFit/>
          </a:bodyPr>
          <a:lstStyle/>
          <a:p>
            <a:pPr algn="ctr">
              <a:lnSpc>
                <a:spcPts val="5599"/>
              </a:lnSpc>
              <a:spcBef>
                <a:spcPct val="0"/>
              </a:spcBef>
            </a:pPr>
            <a:r>
              <a:rPr lang="en-US" sz="3999">
                <a:solidFill>
                  <a:srgbClr val="FAF9F9"/>
                </a:solidFill>
                <a:latin typeface="Canva Sans Bold"/>
              </a:rPr>
              <a:t>https://www.perfectgym.com/en/blog/new-features/machine-learning-gym-management</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3218209"/>
            <a:ext cx="15700598" cy="5739576"/>
          </a:xfrm>
          <a:prstGeom prst="rect">
            <a:avLst/>
          </a:prstGeom>
        </p:spPr>
        <p:txBody>
          <a:bodyPr anchor="t" rtlCol="false" tIns="0" lIns="0" bIns="0" rIns="0">
            <a:spAutoFit/>
          </a:bodyPr>
          <a:lstStyle/>
          <a:p>
            <a:pPr algn="ctr">
              <a:lnSpc>
                <a:spcPts val="4555"/>
              </a:lnSpc>
              <a:spcBef>
                <a:spcPct val="0"/>
              </a:spcBef>
            </a:pPr>
            <a:r>
              <a:rPr lang="en-US" sz="3253">
                <a:solidFill>
                  <a:srgbClr val="000000"/>
                </a:solidFill>
                <a:latin typeface="Canva Sans Bold"/>
              </a:rPr>
              <a:t>Problem Statement:In today's fast-paced world, individuals often struggle to make informed decisions about their fitness and overall health. Many people lack personalized guidance and insights into their fitness levels, making it challenging to set and achieve meaningful fitness goals. Moreover, the one-size-fits-all approach to fitness and wellness does not consider the unique needs and characteristics of each individual. This leads to suboptimal health outcomes and a lack of motivation to maintain a healthy lifestyle. There is a pressing need for a solution that can provide personalized fitness predictions, guidance, and motivation, helping individuals make informed choices and take control of their well-being.</a:t>
            </a:r>
          </a:p>
        </p:txBody>
      </p:sp>
      <p:sp>
        <p:nvSpPr>
          <p:cNvPr name="TextBox 3" id="3"/>
          <p:cNvSpPr txBox="true"/>
          <p:nvPr/>
        </p:nvSpPr>
        <p:spPr>
          <a:xfrm rot="0">
            <a:off x="579932" y="752932"/>
            <a:ext cx="9030791" cy="2162709"/>
          </a:xfrm>
          <a:prstGeom prst="rect">
            <a:avLst/>
          </a:prstGeom>
        </p:spPr>
        <p:txBody>
          <a:bodyPr anchor="t" rtlCol="false" tIns="0" lIns="0" bIns="0" rIns="0">
            <a:spAutoFit/>
          </a:bodyPr>
          <a:lstStyle/>
          <a:p>
            <a:pPr algn="just">
              <a:lnSpc>
                <a:spcPts val="8640"/>
              </a:lnSpc>
            </a:pPr>
            <a:r>
              <a:rPr lang="en-US" sz="7200">
                <a:solidFill>
                  <a:srgbClr val="3112F6"/>
                </a:solidFill>
                <a:latin typeface="Muli Ultra-Bold"/>
              </a:rPr>
              <a:t>PROBLEM</a:t>
            </a:r>
          </a:p>
          <a:p>
            <a:pPr algn="just">
              <a:lnSpc>
                <a:spcPts val="8640"/>
              </a:lnSpc>
            </a:pPr>
            <a:r>
              <a:rPr lang="en-US" sz="7200">
                <a:solidFill>
                  <a:srgbClr val="3112F6"/>
                </a:solidFill>
                <a:latin typeface="Muli Ultra-Bold"/>
              </a:rPr>
              <a:t>STATEMENT</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79932" y="1295991"/>
            <a:ext cx="9030791" cy="1076592"/>
          </a:xfrm>
          <a:prstGeom prst="rect">
            <a:avLst/>
          </a:prstGeom>
        </p:spPr>
        <p:txBody>
          <a:bodyPr anchor="t" rtlCol="false" tIns="0" lIns="0" bIns="0" rIns="0">
            <a:spAutoFit/>
          </a:bodyPr>
          <a:lstStyle/>
          <a:p>
            <a:pPr algn="just">
              <a:lnSpc>
                <a:spcPts val="8640"/>
              </a:lnSpc>
            </a:pPr>
            <a:r>
              <a:rPr lang="en-US" sz="7200">
                <a:solidFill>
                  <a:srgbClr val="3112F6"/>
                </a:solidFill>
                <a:latin typeface="Muli Bold"/>
              </a:rPr>
              <a:t>SOLUTION:</a:t>
            </a:r>
          </a:p>
        </p:txBody>
      </p:sp>
      <p:sp>
        <p:nvSpPr>
          <p:cNvPr name="TextBox 3" id="3"/>
          <p:cNvSpPr txBox="true"/>
          <p:nvPr/>
        </p:nvSpPr>
        <p:spPr>
          <a:xfrm rot="0">
            <a:off x="1028700" y="3741582"/>
            <a:ext cx="15799172" cy="4778303"/>
          </a:xfrm>
          <a:prstGeom prst="rect">
            <a:avLst/>
          </a:prstGeom>
        </p:spPr>
        <p:txBody>
          <a:bodyPr anchor="t" rtlCol="false" tIns="0" lIns="0" bIns="0" rIns="0">
            <a:spAutoFit/>
          </a:bodyPr>
          <a:lstStyle/>
          <a:p>
            <a:pPr>
              <a:lnSpc>
                <a:spcPts val="5377"/>
              </a:lnSpc>
            </a:pPr>
            <a:r>
              <a:rPr lang="en-US" sz="3585" spc="-35">
                <a:solidFill>
                  <a:srgbClr val="000000"/>
                </a:solidFill>
                <a:latin typeface="Calibri (MS)"/>
              </a:rPr>
              <a:t>•To collect the information from the watch and identify what kind of exercise the person is doing(Decision Tree)</a:t>
            </a:r>
          </a:p>
          <a:p>
            <a:pPr>
              <a:lnSpc>
                <a:spcPts val="5377"/>
              </a:lnSpc>
            </a:pPr>
            <a:r>
              <a:rPr lang="en-US" sz="3585" spc="-35">
                <a:solidFill>
                  <a:srgbClr val="000000"/>
                </a:solidFill>
                <a:latin typeface="Calibri (MS)"/>
              </a:rPr>
              <a:t>•BMI classification (Random forest) and Food Recommendation</a:t>
            </a:r>
          </a:p>
          <a:p>
            <a:pPr>
              <a:lnSpc>
                <a:spcPts val="5377"/>
              </a:lnSpc>
            </a:pPr>
            <a:r>
              <a:rPr lang="en-US" sz="3585" spc="-35">
                <a:solidFill>
                  <a:srgbClr val="000000"/>
                </a:solidFill>
                <a:latin typeface="Calibri (MS)"/>
              </a:rPr>
              <a:t>•Calculating respiratory fitness and classifying (Naive based-Gaussiant)</a:t>
            </a:r>
          </a:p>
          <a:p>
            <a:pPr>
              <a:lnSpc>
                <a:spcPts val="5377"/>
              </a:lnSpc>
            </a:pPr>
            <a:r>
              <a:rPr lang="en-US" sz="3585" spc="-35">
                <a:solidFill>
                  <a:srgbClr val="000000"/>
                </a:solidFill>
                <a:latin typeface="Calibri (MS)"/>
              </a:rPr>
              <a:t>•Calculating heart points based on calories and step count(Multiple linear regression)</a:t>
            </a:r>
          </a:p>
          <a:p>
            <a:pPr marL="774048" indent="-387024" lvl="1">
              <a:lnSpc>
                <a:spcPts val="5377"/>
              </a:lnSpc>
              <a:buFont typeface="Arial"/>
              <a:buChar char="•"/>
            </a:pPr>
            <a:r>
              <a:rPr lang="en-US" sz="3585" spc="-35">
                <a:solidFill>
                  <a:srgbClr val="000000"/>
                </a:solidFill>
                <a:latin typeface="Calibri (MS)"/>
              </a:rPr>
              <a:t>Disease Classification </a:t>
            </a:r>
          </a:p>
          <a:p>
            <a:pPr>
              <a:lnSpc>
                <a:spcPts val="537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02954" y="585503"/>
            <a:ext cx="16356346" cy="9186619"/>
          </a:xfrm>
          <a:custGeom>
            <a:avLst/>
            <a:gdLst/>
            <a:ahLst/>
            <a:cxnLst/>
            <a:rect r="r" b="b" t="t" l="l"/>
            <a:pathLst>
              <a:path h="9186619" w="16356346">
                <a:moveTo>
                  <a:pt x="0" y="0"/>
                </a:moveTo>
                <a:lnTo>
                  <a:pt x="16356346" y="0"/>
                </a:lnTo>
                <a:lnTo>
                  <a:pt x="16356346" y="9186619"/>
                </a:lnTo>
                <a:lnTo>
                  <a:pt x="0" y="9186619"/>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94967" y="2627210"/>
            <a:ext cx="5052659" cy="2842121"/>
          </a:xfrm>
          <a:custGeom>
            <a:avLst/>
            <a:gdLst/>
            <a:ahLst/>
            <a:cxnLst/>
            <a:rect r="r" b="b" t="t" l="l"/>
            <a:pathLst>
              <a:path h="2842121" w="5052659">
                <a:moveTo>
                  <a:pt x="0" y="0"/>
                </a:moveTo>
                <a:lnTo>
                  <a:pt x="5052659" y="0"/>
                </a:lnTo>
                <a:lnTo>
                  <a:pt x="5052659" y="2842121"/>
                </a:lnTo>
                <a:lnTo>
                  <a:pt x="0" y="2842121"/>
                </a:lnTo>
                <a:lnTo>
                  <a:pt x="0" y="0"/>
                </a:lnTo>
                <a:close/>
              </a:path>
            </a:pathLst>
          </a:custGeom>
          <a:blipFill>
            <a:blip r:embed="rId2"/>
            <a:stretch>
              <a:fillRect l="0" t="0" r="0" b="0"/>
            </a:stretch>
          </a:blipFill>
        </p:spPr>
      </p:sp>
      <p:sp>
        <p:nvSpPr>
          <p:cNvPr name="Freeform 3" id="3"/>
          <p:cNvSpPr/>
          <p:nvPr/>
        </p:nvSpPr>
        <p:spPr>
          <a:xfrm flipH="false" flipV="false" rot="0">
            <a:off x="3726657" y="7688252"/>
            <a:ext cx="10834685" cy="3010871"/>
          </a:xfrm>
          <a:custGeom>
            <a:avLst/>
            <a:gdLst/>
            <a:ahLst/>
            <a:cxnLst/>
            <a:rect r="r" b="b" t="t" l="l"/>
            <a:pathLst>
              <a:path h="3010871" w="10834685">
                <a:moveTo>
                  <a:pt x="0" y="0"/>
                </a:moveTo>
                <a:lnTo>
                  <a:pt x="10834686" y="0"/>
                </a:lnTo>
                <a:lnTo>
                  <a:pt x="10834686" y="3010871"/>
                </a:lnTo>
                <a:lnTo>
                  <a:pt x="0" y="3010871"/>
                </a:lnTo>
                <a:lnTo>
                  <a:pt x="0" y="0"/>
                </a:lnTo>
                <a:close/>
              </a:path>
            </a:pathLst>
          </a:custGeom>
          <a:blipFill>
            <a:blip r:embed="rId3"/>
            <a:stretch>
              <a:fillRect l="0" t="0" r="0" b="0"/>
            </a:stretch>
          </a:blipFill>
        </p:spPr>
      </p:sp>
      <p:sp>
        <p:nvSpPr>
          <p:cNvPr name="Freeform 4" id="4"/>
          <p:cNvSpPr/>
          <p:nvPr/>
        </p:nvSpPr>
        <p:spPr>
          <a:xfrm flipH="false" flipV="false" rot="0">
            <a:off x="6835316" y="2479725"/>
            <a:ext cx="2631475" cy="3508633"/>
          </a:xfrm>
          <a:custGeom>
            <a:avLst/>
            <a:gdLst/>
            <a:ahLst/>
            <a:cxnLst/>
            <a:rect r="r" b="b" t="t" l="l"/>
            <a:pathLst>
              <a:path h="3508633" w="2631475">
                <a:moveTo>
                  <a:pt x="0" y="0"/>
                </a:moveTo>
                <a:lnTo>
                  <a:pt x="2631475" y="0"/>
                </a:lnTo>
                <a:lnTo>
                  <a:pt x="2631475" y="3508633"/>
                </a:lnTo>
                <a:lnTo>
                  <a:pt x="0" y="3508633"/>
                </a:lnTo>
                <a:lnTo>
                  <a:pt x="0" y="0"/>
                </a:lnTo>
                <a:close/>
              </a:path>
            </a:pathLst>
          </a:custGeom>
          <a:blipFill>
            <a:blip r:embed="rId4"/>
            <a:stretch>
              <a:fillRect l="0" t="0" r="0" b="0"/>
            </a:stretch>
          </a:blipFill>
        </p:spPr>
      </p:sp>
      <p:sp>
        <p:nvSpPr>
          <p:cNvPr name="Freeform 5" id="5"/>
          <p:cNvSpPr/>
          <p:nvPr/>
        </p:nvSpPr>
        <p:spPr>
          <a:xfrm flipH="false" flipV="false" rot="0">
            <a:off x="10388886" y="2808292"/>
            <a:ext cx="7382953" cy="2851500"/>
          </a:xfrm>
          <a:custGeom>
            <a:avLst/>
            <a:gdLst/>
            <a:ahLst/>
            <a:cxnLst/>
            <a:rect r="r" b="b" t="t" l="l"/>
            <a:pathLst>
              <a:path h="2851500" w="7382953">
                <a:moveTo>
                  <a:pt x="0" y="0"/>
                </a:moveTo>
                <a:lnTo>
                  <a:pt x="7382953" y="0"/>
                </a:lnTo>
                <a:lnTo>
                  <a:pt x="7382953" y="2851500"/>
                </a:lnTo>
                <a:lnTo>
                  <a:pt x="0" y="2851500"/>
                </a:lnTo>
                <a:lnTo>
                  <a:pt x="0" y="0"/>
                </a:lnTo>
                <a:close/>
              </a:path>
            </a:pathLst>
          </a:custGeom>
          <a:blipFill>
            <a:blip r:embed="rId5"/>
            <a:stretch>
              <a:fillRect l="0" t="0" r="0" b="0"/>
            </a:stretch>
          </a:blipFill>
        </p:spPr>
      </p:sp>
      <p:sp>
        <p:nvSpPr>
          <p:cNvPr name="TextBox 6" id="6"/>
          <p:cNvSpPr txBox="true"/>
          <p:nvPr/>
        </p:nvSpPr>
        <p:spPr>
          <a:xfrm rot="0">
            <a:off x="1709994" y="605524"/>
            <a:ext cx="6508314"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Tech Stack:</a:t>
            </a:r>
          </a:p>
        </p:txBody>
      </p:sp>
      <p:sp>
        <p:nvSpPr>
          <p:cNvPr name="TextBox 7" id="7"/>
          <p:cNvSpPr txBox="true"/>
          <p:nvPr/>
        </p:nvSpPr>
        <p:spPr>
          <a:xfrm rot="0">
            <a:off x="1028700" y="6121708"/>
            <a:ext cx="15284173"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Canva Sans Bold"/>
              </a:rPr>
              <a:t>Plan to deploy at Streamlit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807220" y="4274503"/>
            <a:ext cx="46735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Model-1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346303" y="159703"/>
            <a:ext cx="116945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Data Selection</a:t>
            </a:r>
          </a:p>
        </p:txBody>
      </p:sp>
      <p:sp>
        <p:nvSpPr>
          <p:cNvPr name="TextBox 4" id="4"/>
          <p:cNvSpPr txBox="true"/>
          <p:nvPr/>
        </p:nvSpPr>
        <p:spPr>
          <a:xfrm rot="0">
            <a:off x="296124" y="1959080"/>
            <a:ext cx="10052141" cy="77279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The data used are numerical values  </a:t>
            </a:r>
          </a:p>
          <a:p>
            <a:pPr algn="ctr">
              <a:lnSpc>
                <a:spcPts val="5599"/>
              </a:lnSpc>
            </a:pPr>
          </a:p>
          <a:p>
            <a:pPr marL="863599" indent="-431800" lvl="1">
              <a:lnSpc>
                <a:spcPts val="5599"/>
              </a:lnSpc>
              <a:buFont typeface="Arial"/>
              <a:buChar char="•"/>
            </a:pPr>
            <a:r>
              <a:rPr lang="en-US" sz="3999">
                <a:solidFill>
                  <a:srgbClr val="FFFFFF"/>
                </a:solidFill>
                <a:latin typeface="Canva Sans Bold"/>
              </a:rPr>
              <a:t>calories(kcal): A calorie is a measure of energy expenditure and stored energy</a:t>
            </a:r>
          </a:p>
          <a:p>
            <a:pPr marL="863599" indent="-431800" lvl="1">
              <a:lnSpc>
                <a:spcPts val="5599"/>
              </a:lnSpc>
              <a:buFont typeface="Arial"/>
              <a:buChar char="•"/>
            </a:pPr>
            <a:r>
              <a:rPr lang="en-US" sz="3999">
                <a:solidFill>
                  <a:srgbClr val="FFFFFF"/>
                </a:solidFill>
                <a:latin typeface="Canva Sans Bold"/>
              </a:rPr>
              <a:t> </a:t>
            </a:r>
            <a:r>
              <a:rPr lang="en-US" sz="3999">
                <a:solidFill>
                  <a:srgbClr val="FFFFFF"/>
                </a:solidFill>
                <a:latin typeface="Canva Sans Bold"/>
              </a:rPr>
              <a:t>step count:  measure steps and/or distance travelled. </a:t>
            </a:r>
          </a:p>
          <a:p>
            <a:pPr marL="863599" indent="-431800" lvl="1">
              <a:lnSpc>
                <a:spcPts val="5599"/>
              </a:lnSpc>
              <a:buFont typeface="Arial"/>
              <a:buChar char="•"/>
            </a:pPr>
            <a:r>
              <a:rPr lang="en-US" sz="3999">
                <a:solidFill>
                  <a:srgbClr val="FFFFFF"/>
                </a:solidFill>
                <a:latin typeface="Canva Sans Bold"/>
              </a:rPr>
              <a:t>heart points: predicts the heart points based on step count and calories. They represent a minute of moderate exercise </a:t>
            </a:r>
          </a:p>
        </p:txBody>
      </p:sp>
      <p:sp>
        <p:nvSpPr>
          <p:cNvPr name="Freeform 5" id="5"/>
          <p:cNvSpPr/>
          <p:nvPr/>
        </p:nvSpPr>
        <p:spPr>
          <a:xfrm flipH="false" flipV="false" rot="0">
            <a:off x="10348266" y="3366958"/>
            <a:ext cx="7241780" cy="3553083"/>
          </a:xfrm>
          <a:custGeom>
            <a:avLst/>
            <a:gdLst/>
            <a:ahLst/>
            <a:cxnLst/>
            <a:rect r="r" b="b" t="t" l="l"/>
            <a:pathLst>
              <a:path h="3553083" w="7241780">
                <a:moveTo>
                  <a:pt x="0" y="0"/>
                </a:moveTo>
                <a:lnTo>
                  <a:pt x="7241780" y="0"/>
                </a:lnTo>
                <a:lnTo>
                  <a:pt x="7241780" y="3553084"/>
                </a:lnTo>
                <a:lnTo>
                  <a:pt x="0" y="3553084"/>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DAFzAVj4PaE</dc:identifier>
  <dcterms:modified xsi:type="dcterms:W3CDTF">2011-08-01T06:04:30Z</dcterms:modified>
  <cp:revision>1</cp:revision>
  <dc:title>Project Overview</dc:title>
</cp:coreProperties>
</file>